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1"/>
  </p:notesMasterIdLst>
  <p:sldIdLst>
    <p:sldId id="256" r:id="rId2"/>
    <p:sldId id="284" r:id="rId3"/>
    <p:sldId id="257" r:id="rId4"/>
    <p:sldId id="258" r:id="rId5"/>
    <p:sldId id="259" r:id="rId6"/>
    <p:sldId id="285" r:id="rId7"/>
    <p:sldId id="263" r:id="rId8"/>
    <p:sldId id="267" r:id="rId9"/>
    <p:sldId id="282" r:id="rId10"/>
    <p:sldId id="264" r:id="rId11"/>
    <p:sldId id="266" r:id="rId12"/>
    <p:sldId id="288" r:id="rId13"/>
    <p:sldId id="269" r:id="rId14"/>
    <p:sldId id="283" r:id="rId15"/>
    <p:sldId id="272" r:id="rId16"/>
    <p:sldId id="270" r:id="rId17"/>
    <p:sldId id="293" r:id="rId18"/>
    <p:sldId id="294" r:id="rId19"/>
    <p:sldId id="295" r:id="rId20"/>
    <p:sldId id="296" r:id="rId21"/>
    <p:sldId id="286" r:id="rId22"/>
    <p:sldId id="287" r:id="rId23"/>
    <p:sldId id="275" r:id="rId24"/>
    <p:sldId id="276" r:id="rId25"/>
    <p:sldId id="278" r:id="rId26"/>
    <p:sldId id="277" r:id="rId27"/>
    <p:sldId id="297" r:id="rId28"/>
    <p:sldId id="292" r:id="rId29"/>
    <p:sldId id="291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0419" autoAdjust="0"/>
    <p:restoredTop sz="96954" autoAdjust="0"/>
  </p:normalViewPr>
  <p:slideViewPr>
    <p:cSldViewPr>
      <p:cViewPr>
        <p:scale>
          <a:sx n="70" d="100"/>
          <a:sy n="70" d="100"/>
        </p:scale>
        <p:origin x="-474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386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5BFCD-1A9F-4E04-964F-3BE1AA8E8FD6}" type="datetimeFigureOut">
              <a:rPr lang="en-US" smtClean="0"/>
              <a:pPr/>
              <a:t>9/19/2013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C1EB67-F149-44AB-8268-6FBAA37BC8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05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1EB67-F149-44AB-8268-6FBAA37BC8D1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1EB67-F149-44AB-8268-6FBAA37BC8D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175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95400"/>
            <a:ext cx="7924800" cy="51785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9/19/2013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9/19/2013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9/19/2013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9/19/2013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9/19/2013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>
          <a:xfrm>
            <a:off x="8458200" y="6191451"/>
            <a:ext cx="585216" cy="525018"/>
          </a:xfrm>
          <a:prstGeom prst="rect">
            <a:avLst/>
          </a:prstGeom>
        </p:spPr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792162"/>
          </a:xfrm>
          <a:prstGeom prst="rect">
            <a:avLst/>
          </a:prstGeom>
        </p:spPr>
        <p:txBody>
          <a:bodyPr vert="horz" anchor="ctr" anchorCtr="1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95400"/>
            <a:ext cx="7924800" cy="51785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483194" y="6172200"/>
            <a:ext cx="526694" cy="552651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000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8483139" y="6289965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5B77D36F-9883-46BD-B382-AD309B12512B}" type="slidenum">
              <a:rPr lang="en-US" sz="1400" smtClean="0">
                <a:solidFill>
                  <a:schemeClr val="bg1"/>
                </a:solidFill>
              </a:rPr>
              <a:pPr algn="ct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2.wma"/><Relationship Id="rId7" Type="http://schemas.openxmlformats.org/officeDocument/2006/relationships/image" Target="../media/image5.png"/><Relationship Id="rId2" Type="http://schemas.microsoft.com/office/2007/relationships/media" Target="../media/media12.wma"/><Relationship Id="rId1" Type="http://schemas.openxmlformats.org/officeDocument/2006/relationships/tags" Target="../tags/tag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ma"/><Relationship Id="rId2" Type="http://schemas.microsoft.com/office/2007/relationships/media" Target="../media/media15.wma"/><Relationship Id="rId1" Type="http://schemas.openxmlformats.org/officeDocument/2006/relationships/tags" Target="../tags/tag8.xm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wma"/><Relationship Id="rId2" Type="http://schemas.microsoft.com/office/2007/relationships/media" Target="../media/media17.wma"/><Relationship Id="rId1" Type="http://schemas.openxmlformats.org/officeDocument/2006/relationships/tags" Target="../tags/tag9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0.wma"/><Relationship Id="rId1" Type="http://schemas.microsoft.com/office/2007/relationships/media" Target="../media/media20.wm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wma"/><Relationship Id="rId2" Type="http://schemas.microsoft.com/office/2007/relationships/media" Target="../media/media21.wma"/><Relationship Id="rId1" Type="http://schemas.openxmlformats.org/officeDocument/2006/relationships/tags" Target="../tags/tag10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wma"/><Relationship Id="rId2" Type="http://schemas.microsoft.com/office/2007/relationships/media" Target="../media/media22.wma"/><Relationship Id="rId1" Type="http://schemas.openxmlformats.org/officeDocument/2006/relationships/tags" Target="../tags/tag11.xml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wma"/><Relationship Id="rId1" Type="http://schemas.microsoft.com/office/2007/relationships/media" Target="../media/media23.wm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5.wma"/><Relationship Id="rId1" Type="http://schemas.microsoft.com/office/2007/relationships/media" Target="../media/media25.wm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6.wma"/><Relationship Id="rId1" Type="http://schemas.microsoft.com/office/2007/relationships/media" Target="../media/media26.wma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7.wma"/><Relationship Id="rId1" Type="http://schemas.microsoft.com/office/2007/relationships/media" Target="../media/media27.wma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8.wma"/><Relationship Id="rId1" Type="http://schemas.microsoft.com/office/2007/relationships/media" Target="../media/media28.wma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6.wma"/><Relationship Id="rId7" Type="http://schemas.openxmlformats.org/officeDocument/2006/relationships/image" Target="../media/image5.png"/><Relationship Id="rId2" Type="http://schemas.microsoft.com/office/2007/relationships/media" Target="../media/media6.wma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2514600"/>
            <a:ext cx="6172200" cy="1894362"/>
          </a:xfrm>
        </p:spPr>
        <p:txBody>
          <a:bodyPr/>
          <a:lstStyle/>
          <a:p>
            <a:pPr algn="ctr"/>
            <a:r>
              <a:rPr lang="en-US" dirty="0" smtClean="0"/>
              <a:t>Comp 401</a:t>
            </a:r>
            <a:br>
              <a:rPr lang="en-US" dirty="0" smtClean="0"/>
            </a:br>
            <a:r>
              <a:rPr lang="en-US" dirty="0" smtClean="0"/>
              <a:t>Graph vs. Dag vs. Tree Object Structures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257800"/>
            <a:ext cx="6172200" cy="1117122"/>
          </a:xfrm>
        </p:spPr>
        <p:txBody>
          <a:bodyPr/>
          <a:lstStyle/>
          <a:p>
            <a:r>
              <a:rPr lang="en-US" dirty="0" smtClean="0"/>
              <a:t>Instructor: </a:t>
            </a:r>
            <a:r>
              <a:rPr lang="en-US" dirty="0" err="1" smtClean="0"/>
              <a:t>Prasun</a:t>
            </a:r>
            <a:r>
              <a:rPr lang="en-US" dirty="0" smtClean="0"/>
              <a:t> </a:t>
            </a:r>
            <a:r>
              <a:rPr lang="en-US" dirty="0" err="1" smtClean="0"/>
              <a:t>Dewan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57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Tree</a:t>
            </a:r>
          </a:p>
          <a:p>
            <a:pPr lvl="1"/>
            <a:r>
              <a:rPr lang="en-US" dirty="0" smtClean="0"/>
              <a:t>Each </a:t>
            </a:r>
            <a:r>
              <a:rPr lang="en-US" smtClean="0"/>
              <a:t>node has </a:t>
            </a:r>
            <a:r>
              <a:rPr lang="en-US" dirty="0" smtClean="0"/>
              <a:t>a single incoming edge</a:t>
            </a:r>
          </a:p>
          <a:p>
            <a:pPr lvl="1"/>
            <a:r>
              <a:rPr lang="en-US" dirty="0" smtClean="0"/>
              <a:t>Cannot have multiple paths to a node</a:t>
            </a:r>
          </a:p>
          <a:p>
            <a:pPr lvl="1"/>
            <a:r>
              <a:rPr lang="en-US" dirty="0" smtClean="0"/>
              <a:t>Each internal node roots a </a:t>
            </a:r>
            <a:r>
              <a:rPr lang="en-US" b="1" dirty="0" err="1" smtClean="0"/>
              <a:t>subtree</a:t>
            </a:r>
            <a:r>
              <a:rPr lang="en-US" dirty="0" smtClean="0"/>
              <a:t> in which no node has an edge to a node in any other </a:t>
            </a:r>
            <a:r>
              <a:rPr lang="en-US" dirty="0" err="1" smtClean="0"/>
              <a:t>subtree</a:t>
            </a:r>
            <a:endParaRPr lang="en-US" dirty="0" smtClean="0"/>
          </a:p>
          <a:p>
            <a:r>
              <a:rPr lang="en-US" dirty="0" smtClean="0"/>
              <a:t>Directed Acyclic Graph (DAG)</a:t>
            </a:r>
          </a:p>
          <a:p>
            <a:pPr lvl="1"/>
            <a:r>
              <a:rPr lang="en-US" dirty="0" smtClean="0"/>
              <a:t>Can have multiple incoming edges to a node</a:t>
            </a:r>
          </a:p>
          <a:p>
            <a:pPr lvl="1"/>
            <a:r>
              <a:rPr lang="en-US" dirty="0" smtClean="0"/>
              <a:t>But cannot return back to a node when one follows edges</a:t>
            </a:r>
          </a:p>
          <a:p>
            <a:r>
              <a:rPr lang="en-US" dirty="0"/>
              <a:t>Graph</a:t>
            </a:r>
          </a:p>
          <a:p>
            <a:pPr lvl="1"/>
            <a:r>
              <a:rPr lang="en-US" dirty="0"/>
              <a:t>A node can have multiple incoming </a:t>
            </a:r>
            <a:r>
              <a:rPr lang="en-US" dirty="0" smtClean="0"/>
              <a:t>edges to a node and thus can </a:t>
            </a:r>
            <a:r>
              <a:rPr lang="en-US" dirty="0"/>
              <a:t>have multiple paths to a node</a:t>
            </a:r>
          </a:p>
          <a:p>
            <a:pPr lvl="1"/>
            <a:r>
              <a:rPr lang="en-US" dirty="0" smtClean="0"/>
              <a:t>Can have cycles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763598"/>
      </p:ext>
    </p:extLst>
  </p:cSld>
  <p:clrMapOvr>
    <a:masterClrMapping/>
  </p:clrMapOvr>
  <p:transition advTm="1607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Editor and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ObjectEditor</a:t>
            </a:r>
            <a:r>
              <a:rPr lang="en-US" dirty="0" smtClean="0"/>
              <a:t> does not display certain non-tree logical structures</a:t>
            </a:r>
          </a:p>
          <a:p>
            <a:pPr lvl="1"/>
            <a:r>
              <a:rPr lang="en-US" dirty="0" smtClean="0"/>
              <a:t>How to display them textually?</a:t>
            </a:r>
          </a:p>
          <a:p>
            <a:pPr lvl="1"/>
            <a:r>
              <a:rPr lang="en-US" dirty="0" smtClean="0"/>
              <a:t>Performance and implementation reasons.</a:t>
            </a:r>
          </a:p>
          <a:p>
            <a:r>
              <a:rPr lang="en-US" dirty="0" smtClean="0"/>
              <a:t>Neither does Swing or AWT</a:t>
            </a:r>
          </a:p>
          <a:p>
            <a:r>
              <a:rPr lang="en-US" dirty="0" smtClean="0"/>
              <a:t>What if we have a non tree logical structure?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903662"/>
      </p:ext>
    </p:extLst>
  </p:cSld>
  <p:clrMapOvr>
    <a:masterClrMapping/>
  </p:clrMapOvr>
  <p:transition advTm="4148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45635" y="914400"/>
            <a:ext cx="8001000" cy="23121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urier New"/>
              </a:rPr>
              <a:t>interface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DAGCartesianPlane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{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LineWithObjectProperty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getXAxis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LineWithObjectProperty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getYAxis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Point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getXAxisLocation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Point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getYAxisLocation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getAxesLength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urier New"/>
              </a:rPr>
              <a:t>void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setAxesLength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4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anAxesLength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);  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StringShape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getXLabel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StringShape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getYLabel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    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/>
              </a:rPr>
              <a:t>}</a:t>
            </a:r>
            <a:endParaRPr lang="en-US" sz="14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Problems</a:t>
            </a:r>
            <a:endParaRPr lang="en-US" dirty="0"/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86" y="5881595"/>
            <a:ext cx="8378589" cy="335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313" y="6370638"/>
            <a:ext cx="7972425" cy="26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4762" y="2715812"/>
            <a:ext cx="3095625" cy="333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366759" y="3733800"/>
            <a:ext cx="3367041" cy="4363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Cannot see X and Y axis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66214" y="4382687"/>
            <a:ext cx="3367041" cy="4363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See X and Y points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4839657"/>
      </p:ext>
    </p:extLst>
  </p:cSld>
  <p:clrMapOvr>
    <a:masterClrMapping/>
  </p:clrMapOvr>
  <p:transition advTm="12604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Display Structure a Tree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1000" y="1112838"/>
            <a:ext cx="8275638" cy="27813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class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ADAGCartesianPlane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implements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DAGCartesianPlane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{</a:t>
            </a:r>
            <a:r>
              <a:rPr lang="en-US" sz="1600" dirty="0" smtClean="0">
                <a:solidFill>
                  <a:srgbClr val="646464"/>
                </a:solidFill>
                <a:latin typeface="Courier New"/>
              </a:rPr>
              <a:t>   </a:t>
            </a:r>
          </a:p>
          <a:p>
            <a:r>
              <a:rPr lang="en-US" sz="1600" dirty="0" smtClean="0">
                <a:solidFill>
                  <a:srgbClr val="646464"/>
                </a:solidFill>
                <a:latin typeface="Courier New"/>
              </a:rPr>
              <a:t>   @</a:t>
            </a:r>
            <a:r>
              <a:rPr lang="en-US" sz="1600" dirty="0">
                <a:solidFill>
                  <a:srgbClr val="646464"/>
                </a:solidFill>
                <a:latin typeface="Courier New"/>
              </a:rPr>
              <a:t>Visible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false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Point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getXAxisLocation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 {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  return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C0"/>
                </a:solidFill>
                <a:latin typeface="Courier New"/>
              </a:rPr>
              <a:t>xAxisLocation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}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dirty="0" smtClean="0">
                <a:solidFill>
                  <a:srgbClr val="646464"/>
                </a:solidFill>
                <a:latin typeface="Courier New"/>
              </a:rPr>
              <a:t>   @</a:t>
            </a:r>
            <a:r>
              <a:rPr lang="en-US" sz="1600" dirty="0">
                <a:solidFill>
                  <a:srgbClr val="646464"/>
                </a:solidFill>
                <a:latin typeface="Courier New"/>
              </a:rPr>
              <a:t>Visible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false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Point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getYAxisLocation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 {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   return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C0"/>
                </a:solidFill>
                <a:latin typeface="Courier New"/>
              </a:rPr>
              <a:t>yAxisLocation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}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…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}</a:t>
            </a:r>
            <a:endParaRPr lang="en-US" sz="1600" dirty="0" smtClean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588" y="2627597"/>
            <a:ext cx="4314825" cy="391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476534" y="3894138"/>
            <a:ext cx="1066800" cy="5715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Tree Root</a:t>
            </a:r>
          </a:p>
        </p:txBody>
      </p:sp>
      <p:sp>
        <p:nvSpPr>
          <p:cNvPr id="9" name="Rectangle 8"/>
          <p:cNvSpPr/>
          <p:nvPr/>
        </p:nvSpPr>
        <p:spPr>
          <a:xfrm>
            <a:off x="466298" y="4953000"/>
            <a:ext cx="1066800" cy="5715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SubTree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Root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1543334" y="3276600"/>
            <a:ext cx="1047466" cy="9032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1533098" y="3728244"/>
            <a:ext cx="1057702" cy="1538301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414588" y="3119651"/>
            <a:ext cx="1459670" cy="3125794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514600" y="3500181"/>
            <a:ext cx="1459670" cy="1529019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13498" y="1409701"/>
            <a:ext cx="2158301" cy="1905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40868" y="2408238"/>
            <a:ext cx="2158301" cy="1905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18818" y="1504951"/>
            <a:ext cx="3482181" cy="99853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To remove  P from the displayed structure add annotation @Visible(false) to its getter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71977342"/>
      </p:ext>
    </p:extLst>
  </p:cSld>
  <p:clrMapOvr>
    <a:masterClrMapping/>
  </p:clrMapOvr>
  <p:transition advTm="24361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animBg="1"/>
      <p:bldP spid="9" grpId="0" animBg="1"/>
      <p:bldP spid="14" grpId="0" animBg="1"/>
      <p:bldP spid="15" grpId="0" animBg="1"/>
      <p:bldP spid="13" grpId="0" animBg="1"/>
      <p:bldP spid="16" grpId="0" animBg="1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(Part of) Tree Logical Display Structure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54096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41" idx="2"/>
            <a:endCxn id="10" idx="0"/>
          </p:cNvCxnSpPr>
          <p:nvPr/>
        </p:nvCxnSpPr>
        <p:spPr>
          <a:xfrm flipH="1">
            <a:off x="1277148" y="3962400"/>
            <a:ext cx="51221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21" name="Rectangle 20"/>
          <p:cNvSpPr/>
          <p:nvPr/>
        </p:nvSpPr>
        <p:spPr>
          <a:xfrm rot="17887886">
            <a:off x="758372" y="4419642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 rot="4624852">
            <a:off x="1701250" y="4499549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836865" y="31242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420696" y="1295400"/>
            <a:ext cx="7199305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DAGCartesianPlane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5184791" y="30861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789365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41" idx="2"/>
            <a:endCxn id="31" idx="0"/>
          </p:cNvCxnSpPr>
          <p:nvPr/>
        </p:nvCxnSpPr>
        <p:spPr>
          <a:xfrm>
            <a:off x="1789365" y="3962400"/>
            <a:ext cx="323052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5" name="Rectangle 44"/>
          <p:cNvSpPr/>
          <p:nvPr/>
        </p:nvSpPr>
        <p:spPr>
          <a:xfrm>
            <a:off x="5862013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46" name="Straight Arrow Connector 45"/>
          <p:cNvCxnSpPr>
            <a:stCxn id="60" idx="2"/>
            <a:endCxn id="45" idx="0"/>
          </p:cNvCxnSpPr>
          <p:nvPr/>
        </p:nvCxnSpPr>
        <p:spPr>
          <a:xfrm>
            <a:off x="6137291" y="3924300"/>
            <a:ext cx="47774" cy="1409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8" name="Rectangle 47"/>
          <p:cNvSpPr/>
          <p:nvPr/>
        </p:nvSpPr>
        <p:spPr>
          <a:xfrm rot="16200000">
            <a:off x="5410200" y="4495800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 rot="3153462">
            <a:off x="6373583" y="4396567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6697282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63" name="Straight Arrow Connector 62"/>
          <p:cNvCxnSpPr>
            <a:stCxn id="60" idx="2"/>
            <a:endCxn id="50" idx="0"/>
          </p:cNvCxnSpPr>
          <p:nvPr/>
        </p:nvCxnSpPr>
        <p:spPr>
          <a:xfrm>
            <a:off x="6137291" y="3924300"/>
            <a:ext cx="883043" cy="14017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5" name="Straight Arrow Connector 64"/>
          <p:cNvCxnSpPr>
            <a:stCxn id="42" idx="2"/>
            <a:endCxn id="41" idx="0"/>
          </p:cNvCxnSpPr>
          <p:nvPr/>
        </p:nvCxnSpPr>
        <p:spPr>
          <a:xfrm flipH="1">
            <a:off x="1789365" y="2133600"/>
            <a:ext cx="2230984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6" name="Straight Arrow Connector 65"/>
          <p:cNvCxnSpPr>
            <a:stCxn id="42" idx="2"/>
            <a:endCxn id="60" idx="0"/>
          </p:cNvCxnSpPr>
          <p:nvPr/>
        </p:nvCxnSpPr>
        <p:spPr>
          <a:xfrm>
            <a:off x="4020349" y="2133600"/>
            <a:ext cx="2116942" cy="952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71" name="Rectangle 70"/>
          <p:cNvSpPr/>
          <p:nvPr/>
        </p:nvSpPr>
        <p:spPr>
          <a:xfrm rot="20197999">
            <a:off x="1993067" y="2244823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XAxis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 rot="1429309">
            <a:off x="4719161" y="2248400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</a:t>
            </a:r>
            <a:r>
              <a:rPr lang="en-US" dirty="0" err="1" smtClean="0"/>
              <a:t>Axis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364967" y="2315001"/>
            <a:ext cx="1066800" cy="5715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Tree Root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2497" y="4152899"/>
            <a:ext cx="1066800" cy="5715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SubTree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Root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747213" y="2133600"/>
            <a:ext cx="684554" cy="181401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616369" y="3962399"/>
            <a:ext cx="660779" cy="185753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24237"/>
      </p:ext>
    </p:extLst>
  </p:cSld>
  <p:clrMapOvr>
    <a:masterClrMapping/>
  </p:clrMapOvr>
  <p:transition advTm="1444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User Interface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581400" y="1295400"/>
            <a:ext cx="4800600" cy="517855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User interfaces are also structures; they consist of objects called windows or widgets or (UI) components</a:t>
            </a:r>
          </a:p>
          <a:p>
            <a:r>
              <a:rPr lang="en-US" dirty="0"/>
              <a:t>Root </a:t>
            </a:r>
            <a:r>
              <a:rPr lang="en-US" dirty="0" smtClean="0"/>
              <a:t>objects:</a:t>
            </a:r>
          </a:p>
          <a:p>
            <a:pPr lvl="1"/>
            <a:r>
              <a:rPr lang="en-US" dirty="0" smtClean="0"/>
              <a:t> </a:t>
            </a:r>
            <a:r>
              <a:rPr lang="en-US" dirty="0" err="1" smtClean="0"/>
              <a:t>JFrame</a:t>
            </a:r>
            <a:r>
              <a:rPr lang="en-US" dirty="0" smtClean="0"/>
              <a:t>, Frame(top </a:t>
            </a:r>
            <a:r>
              <a:rPr lang="en-US" dirty="0"/>
              <a:t>level window</a:t>
            </a:r>
            <a:r>
              <a:rPr lang="en-US" dirty="0" smtClean="0"/>
              <a:t>)</a:t>
            </a:r>
          </a:p>
          <a:p>
            <a:r>
              <a:rPr lang="en-US" dirty="0" smtClean="0"/>
              <a:t>Leaf level objects:</a:t>
            </a:r>
          </a:p>
          <a:p>
            <a:pPr lvl="1"/>
            <a:r>
              <a:rPr lang="en-US" dirty="0" err="1"/>
              <a:t>JButton</a:t>
            </a:r>
            <a:endParaRPr lang="en-US" dirty="0"/>
          </a:p>
          <a:p>
            <a:pPr lvl="1"/>
            <a:r>
              <a:rPr lang="en-US" dirty="0" err="1" smtClean="0"/>
              <a:t>JTextField</a:t>
            </a:r>
            <a:r>
              <a:rPr lang="en-US" dirty="0" smtClean="0"/>
              <a:t>,</a:t>
            </a:r>
          </a:p>
          <a:p>
            <a:r>
              <a:rPr lang="en-US" dirty="0" smtClean="0"/>
              <a:t>Composite internal nodes:</a:t>
            </a:r>
          </a:p>
          <a:p>
            <a:pPr lvl="1"/>
            <a:r>
              <a:rPr lang="en-US" dirty="0" err="1" smtClean="0"/>
              <a:t>JPanel</a:t>
            </a:r>
            <a:r>
              <a:rPr lang="en-US" dirty="0"/>
              <a:t> </a:t>
            </a:r>
            <a:r>
              <a:rPr lang="en-US" dirty="0" smtClean="0"/>
              <a:t>– contains other UI components</a:t>
            </a:r>
          </a:p>
          <a:p>
            <a:pPr lvl="1"/>
            <a:r>
              <a:rPr lang="en-US" dirty="0" err="1" smtClean="0"/>
              <a:t>JSplitPane</a:t>
            </a:r>
            <a:r>
              <a:rPr lang="en-US" dirty="0" smtClean="0"/>
              <a:t> – divides parent  composite into two units with adjustable boundary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67" y="1752600"/>
            <a:ext cx="1905000" cy="95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2362200" y="1905003"/>
            <a:ext cx="1725092" cy="11525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 flipV="1">
            <a:off x="990600" y="2228850"/>
            <a:ext cx="3096692" cy="18859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1981200" y="2228850"/>
            <a:ext cx="2133600" cy="16573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910988" y="2481265"/>
            <a:ext cx="3176304" cy="23193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1219200" y="2481265"/>
            <a:ext cx="2862406" cy="28899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3715824"/>
      </p:ext>
    </p:extLst>
  </p:cSld>
  <p:clrMapOvr>
    <a:masterClrMapping/>
  </p:clrMapOvr>
  <p:transition advTm="24493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Window Tree Creator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1000" y="1112838"/>
            <a:ext cx="8275638" cy="39786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nsolas"/>
              </a:rPr>
              <a:t>createTree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frame = </a:t>
            </a:r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JSplitPane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splitPane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JSplitPane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leftPanel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rightPanel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splitPane.setLeftComponent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leftPanel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splitPane.setRightComponent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rightPanel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JTextField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textField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JTextField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>
                <a:solidFill>
                  <a:srgbClr val="2A00FF"/>
                </a:solidFill>
                <a:latin typeface="Consolas"/>
              </a:rPr>
              <a:t>"Edit me"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leftPanel.add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textField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JButton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button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JButton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(</a:t>
            </a:r>
            <a:r>
              <a:rPr lang="en-US" sz="1600" b="1" dirty="0">
                <a:solidFill>
                  <a:srgbClr val="2A00FF"/>
                </a:solidFill>
                <a:latin typeface="Consolas"/>
              </a:rPr>
              <a:t>"Press me"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rightPanel.add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(button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frame.setSize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(200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frame.setVisible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true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  return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frame;</a:t>
            </a:r>
            <a:endParaRPr lang="en-US" sz="1600" b="1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638" y="5174456"/>
            <a:ext cx="1905000" cy="95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152400" y="5593555"/>
            <a:ext cx="1066801" cy="3857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J</a:t>
            </a:r>
            <a:r>
              <a:rPr lang="en-US" sz="1600" dirty="0" err="1" smtClean="0"/>
              <a:t>Frame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1600200" y="5553075"/>
            <a:ext cx="1313595" cy="46672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JSplitPane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3258405" y="5105400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JPanel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294799" y="5929313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JPanel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5029200" y="5091464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JTextField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5087205" y="5884068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JButton</a:t>
            </a:r>
            <a:endParaRPr lang="en-US" sz="1600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232634" y="5782031"/>
            <a:ext cx="40531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4608394" y="5286762"/>
            <a:ext cx="40531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4635903" y="6093618"/>
            <a:ext cx="40531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7" name="Straight Arrow Connector 16"/>
          <p:cNvCxnSpPr>
            <a:endCxn id="7" idx="1"/>
          </p:cNvCxnSpPr>
          <p:nvPr/>
        </p:nvCxnSpPr>
        <p:spPr>
          <a:xfrm flipV="1">
            <a:off x="2964050" y="5303044"/>
            <a:ext cx="294355" cy="466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946315" y="5759091"/>
            <a:ext cx="348484" cy="405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376366"/>
      </p:ext>
    </p:extLst>
  </p:cSld>
  <p:clrMapOvr>
    <a:masterClrMapping/>
  </p:clrMapOvr>
  <p:transition advTm="8966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(Part of) DAG Logical Structure (Review)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072432" y="5334000"/>
            <a:ext cx="1145147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54096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41" idx="2"/>
            <a:endCxn id="10" idx="0"/>
          </p:cNvCxnSpPr>
          <p:nvPr/>
        </p:nvCxnSpPr>
        <p:spPr>
          <a:xfrm flipH="1">
            <a:off x="1277148" y="3962400"/>
            <a:ext cx="51221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20" name="Rectangle 19"/>
          <p:cNvSpPr/>
          <p:nvPr/>
        </p:nvSpPr>
        <p:spPr>
          <a:xfrm rot="2158252">
            <a:off x="2376051" y="4338837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 rot="17887886">
            <a:off x="758372" y="4419642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 rot="4624852">
            <a:off x="1701250" y="4499549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836865" y="31242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420696" y="1295400"/>
            <a:ext cx="7199305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DAGCartesianPlane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5184791" y="30861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789365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41" idx="2"/>
            <a:endCxn id="31" idx="0"/>
          </p:cNvCxnSpPr>
          <p:nvPr/>
        </p:nvCxnSpPr>
        <p:spPr>
          <a:xfrm>
            <a:off x="1789365" y="3962400"/>
            <a:ext cx="323052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43" name="Straight Arrow Connector 42"/>
          <p:cNvCxnSpPr>
            <a:stCxn id="41" idx="2"/>
          </p:cNvCxnSpPr>
          <p:nvPr/>
        </p:nvCxnSpPr>
        <p:spPr>
          <a:xfrm>
            <a:off x="1789365" y="3962400"/>
            <a:ext cx="1790700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4" name="Rectangle 43"/>
          <p:cNvSpPr/>
          <p:nvPr/>
        </p:nvSpPr>
        <p:spPr>
          <a:xfrm>
            <a:off x="4506246" y="5342296"/>
            <a:ext cx="1145147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5862013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46" name="Straight Arrow Connector 45"/>
          <p:cNvCxnSpPr>
            <a:stCxn id="60" idx="2"/>
            <a:endCxn id="45" idx="0"/>
          </p:cNvCxnSpPr>
          <p:nvPr/>
        </p:nvCxnSpPr>
        <p:spPr>
          <a:xfrm>
            <a:off x="6137291" y="3924300"/>
            <a:ext cx="47774" cy="1409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8" name="Rectangle 47"/>
          <p:cNvSpPr/>
          <p:nvPr/>
        </p:nvSpPr>
        <p:spPr>
          <a:xfrm rot="16200000">
            <a:off x="5410200" y="4495800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 rot="3153462">
            <a:off x="6373583" y="4396567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6697282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63" name="Straight Arrow Connector 62"/>
          <p:cNvCxnSpPr>
            <a:stCxn id="60" idx="2"/>
            <a:endCxn id="50" idx="0"/>
          </p:cNvCxnSpPr>
          <p:nvPr/>
        </p:nvCxnSpPr>
        <p:spPr>
          <a:xfrm>
            <a:off x="6137291" y="3924300"/>
            <a:ext cx="883043" cy="14017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5" name="Straight Arrow Connector 64"/>
          <p:cNvCxnSpPr>
            <a:stCxn id="42" idx="2"/>
            <a:endCxn id="41" idx="0"/>
          </p:cNvCxnSpPr>
          <p:nvPr/>
        </p:nvCxnSpPr>
        <p:spPr>
          <a:xfrm flipH="1">
            <a:off x="1789365" y="2133600"/>
            <a:ext cx="2230984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6" name="Straight Arrow Connector 65"/>
          <p:cNvCxnSpPr>
            <a:stCxn id="42" idx="2"/>
            <a:endCxn id="60" idx="0"/>
          </p:cNvCxnSpPr>
          <p:nvPr/>
        </p:nvCxnSpPr>
        <p:spPr>
          <a:xfrm>
            <a:off x="4020349" y="2133600"/>
            <a:ext cx="2116942" cy="952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7" name="Straight Arrow Connector 66"/>
          <p:cNvCxnSpPr>
            <a:stCxn id="42" idx="2"/>
            <a:endCxn id="7" idx="0"/>
          </p:cNvCxnSpPr>
          <p:nvPr/>
        </p:nvCxnSpPr>
        <p:spPr>
          <a:xfrm flipH="1">
            <a:off x="3645006" y="2133600"/>
            <a:ext cx="375343" cy="3200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8" name="Straight Arrow Connector 67"/>
          <p:cNvCxnSpPr>
            <a:endCxn id="44" idx="0"/>
          </p:cNvCxnSpPr>
          <p:nvPr/>
        </p:nvCxnSpPr>
        <p:spPr>
          <a:xfrm flipH="1">
            <a:off x="5078820" y="3947331"/>
            <a:ext cx="1055280" cy="13949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69" name="Rectangle 68"/>
          <p:cNvSpPr/>
          <p:nvPr/>
        </p:nvSpPr>
        <p:spPr>
          <a:xfrm rot="18354396">
            <a:off x="4790888" y="4346755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Location</a:t>
            </a:r>
            <a:endParaRPr lang="en-US" dirty="0"/>
          </a:p>
        </p:txBody>
      </p:sp>
      <p:cxnSp>
        <p:nvCxnSpPr>
          <p:cNvPr id="70" name="Straight Arrow Connector 69"/>
          <p:cNvCxnSpPr>
            <a:endCxn id="44" idx="0"/>
          </p:cNvCxnSpPr>
          <p:nvPr/>
        </p:nvCxnSpPr>
        <p:spPr>
          <a:xfrm>
            <a:off x="4020350" y="2154120"/>
            <a:ext cx="1058470" cy="3188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71" name="Rectangle 70"/>
          <p:cNvSpPr/>
          <p:nvPr/>
        </p:nvSpPr>
        <p:spPr>
          <a:xfrm rot="20197999">
            <a:off x="1993067" y="2244823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XAxis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 rot="1429309">
            <a:off x="4719161" y="2248400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</a:t>
            </a:r>
            <a:r>
              <a:rPr lang="en-US" dirty="0" err="1" smtClean="0"/>
              <a:t>Axis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>
          <a:xfrm rot="16700190">
            <a:off x="2675469" y="3328482"/>
            <a:ext cx="180919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XAxisLocation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 rot="4237816">
            <a:off x="3828666" y="3301363"/>
            <a:ext cx="180919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YAxisLocation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980033" y="6103938"/>
            <a:ext cx="6858000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Can have multiple Paths to an Object (Node) but no cycles</a:t>
            </a:r>
            <a:endParaRPr lang="en-US" dirty="0"/>
          </a:p>
        </p:txBody>
      </p:sp>
      <p:sp>
        <p:nvSpPr>
          <p:cNvPr id="76" name="Rectangle 75"/>
          <p:cNvSpPr/>
          <p:nvPr/>
        </p:nvSpPr>
        <p:spPr>
          <a:xfrm>
            <a:off x="3149175" y="5015820"/>
            <a:ext cx="788228" cy="555076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4684706" y="5007524"/>
            <a:ext cx="788228" cy="555076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7169415"/>
      </p:ext>
    </p:extLst>
  </p:cSld>
  <p:clrMapOvr>
    <a:masterClrMapping/>
  </p:clrMapOvr>
  <p:transition advTm="4396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7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(Review)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072432" y="5334000"/>
            <a:ext cx="1145147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54096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41" idx="2"/>
            <a:endCxn id="10" idx="0"/>
          </p:cNvCxnSpPr>
          <p:nvPr/>
        </p:nvCxnSpPr>
        <p:spPr>
          <a:xfrm flipH="1">
            <a:off x="1277148" y="3962400"/>
            <a:ext cx="51221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20" name="Rectangle 19"/>
          <p:cNvSpPr/>
          <p:nvPr/>
        </p:nvSpPr>
        <p:spPr>
          <a:xfrm rot="2158252">
            <a:off x="2376051" y="4338837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 rot="17887886">
            <a:off x="758372" y="4419642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 rot="4624852">
            <a:off x="1701250" y="4499549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836865" y="31242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420696" y="1295400"/>
            <a:ext cx="7199305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DAGCartesianPlane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5184791" y="30861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789365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41" idx="2"/>
            <a:endCxn id="31" idx="0"/>
          </p:cNvCxnSpPr>
          <p:nvPr/>
        </p:nvCxnSpPr>
        <p:spPr>
          <a:xfrm>
            <a:off x="1789365" y="3962400"/>
            <a:ext cx="323052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43" name="Straight Arrow Connector 42"/>
          <p:cNvCxnSpPr>
            <a:stCxn id="41" idx="2"/>
          </p:cNvCxnSpPr>
          <p:nvPr/>
        </p:nvCxnSpPr>
        <p:spPr>
          <a:xfrm>
            <a:off x="1789365" y="3962400"/>
            <a:ext cx="1790700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4" name="Rectangle 43"/>
          <p:cNvSpPr/>
          <p:nvPr/>
        </p:nvSpPr>
        <p:spPr>
          <a:xfrm>
            <a:off x="4506246" y="5342296"/>
            <a:ext cx="1145147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5862013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46" name="Straight Arrow Connector 45"/>
          <p:cNvCxnSpPr>
            <a:stCxn id="60" idx="2"/>
            <a:endCxn id="45" idx="0"/>
          </p:cNvCxnSpPr>
          <p:nvPr/>
        </p:nvCxnSpPr>
        <p:spPr>
          <a:xfrm>
            <a:off x="6137291" y="3924300"/>
            <a:ext cx="47774" cy="1409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8" name="Rectangle 47"/>
          <p:cNvSpPr/>
          <p:nvPr/>
        </p:nvSpPr>
        <p:spPr>
          <a:xfrm rot="16200000">
            <a:off x="5410200" y="4495800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 rot="3153462">
            <a:off x="6373583" y="4396567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6697282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63" name="Straight Arrow Connector 62"/>
          <p:cNvCxnSpPr>
            <a:stCxn id="60" idx="2"/>
            <a:endCxn id="50" idx="0"/>
          </p:cNvCxnSpPr>
          <p:nvPr/>
        </p:nvCxnSpPr>
        <p:spPr>
          <a:xfrm>
            <a:off x="6137291" y="3924300"/>
            <a:ext cx="883043" cy="14017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5" name="Straight Arrow Connector 64"/>
          <p:cNvCxnSpPr>
            <a:stCxn id="42" idx="2"/>
            <a:endCxn id="41" idx="0"/>
          </p:cNvCxnSpPr>
          <p:nvPr/>
        </p:nvCxnSpPr>
        <p:spPr>
          <a:xfrm flipH="1">
            <a:off x="1789365" y="2133600"/>
            <a:ext cx="2230984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6" name="Straight Arrow Connector 65"/>
          <p:cNvCxnSpPr>
            <a:stCxn id="42" idx="2"/>
            <a:endCxn id="60" idx="0"/>
          </p:cNvCxnSpPr>
          <p:nvPr/>
        </p:nvCxnSpPr>
        <p:spPr>
          <a:xfrm>
            <a:off x="4020349" y="2133600"/>
            <a:ext cx="2116942" cy="952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7" name="Straight Arrow Connector 66"/>
          <p:cNvCxnSpPr>
            <a:stCxn id="42" idx="2"/>
            <a:endCxn id="7" idx="0"/>
          </p:cNvCxnSpPr>
          <p:nvPr/>
        </p:nvCxnSpPr>
        <p:spPr>
          <a:xfrm flipH="1">
            <a:off x="3645006" y="2133600"/>
            <a:ext cx="375343" cy="3200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8" name="Straight Arrow Connector 67"/>
          <p:cNvCxnSpPr>
            <a:endCxn id="44" idx="0"/>
          </p:cNvCxnSpPr>
          <p:nvPr/>
        </p:nvCxnSpPr>
        <p:spPr>
          <a:xfrm flipH="1">
            <a:off x="5078820" y="3947331"/>
            <a:ext cx="1055280" cy="13949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69" name="Rectangle 68"/>
          <p:cNvSpPr/>
          <p:nvPr/>
        </p:nvSpPr>
        <p:spPr>
          <a:xfrm rot="18354396">
            <a:off x="4790888" y="4346755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Location</a:t>
            </a:r>
            <a:endParaRPr lang="en-US" dirty="0"/>
          </a:p>
        </p:txBody>
      </p:sp>
      <p:cxnSp>
        <p:nvCxnSpPr>
          <p:cNvPr id="70" name="Straight Arrow Connector 69"/>
          <p:cNvCxnSpPr>
            <a:endCxn id="44" idx="0"/>
          </p:cNvCxnSpPr>
          <p:nvPr/>
        </p:nvCxnSpPr>
        <p:spPr>
          <a:xfrm>
            <a:off x="4020350" y="2154120"/>
            <a:ext cx="1058470" cy="3188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71" name="Rectangle 70"/>
          <p:cNvSpPr/>
          <p:nvPr/>
        </p:nvSpPr>
        <p:spPr>
          <a:xfrm rot="20197999">
            <a:off x="1993067" y="2244823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XAxis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 rot="1429309">
            <a:off x="4719161" y="2248400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</a:t>
            </a:r>
            <a:r>
              <a:rPr lang="en-US" dirty="0" err="1" smtClean="0"/>
              <a:t>Axis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>
          <a:xfrm rot="16700190">
            <a:off x="2675469" y="3328482"/>
            <a:ext cx="180919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XAxisLocation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 rot="4237816">
            <a:off x="3828666" y="3301363"/>
            <a:ext cx="180919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YAxisLocation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1533256" y="6103938"/>
            <a:ext cx="4627922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Returning back to a node: cycle</a:t>
            </a:r>
            <a:endParaRPr lang="en-US" dirty="0"/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954096" y="2154120"/>
            <a:ext cx="829491" cy="9319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37" name="Rectangle 36"/>
          <p:cNvSpPr/>
          <p:nvPr/>
        </p:nvSpPr>
        <p:spPr>
          <a:xfrm rot="13881037">
            <a:off x="573768" y="2497665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Parent</a:t>
            </a:r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6191406" y="2154120"/>
            <a:ext cx="505876" cy="9217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7" name="Rectangle 46"/>
          <p:cNvSpPr/>
          <p:nvPr/>
        </p:nvSpPr>
        <p:spPr>
          <a:xfrm rot="17819393">
            <a:off x="5634017" y="2314425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Parent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761999" y="2134100"/>
            <a:ext cx="1188891" cy="9520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5849898" y="2134101"/>
            <a:ext cx="1188891" cy="9520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871449"/>
      </p:ext>
    </p:extLst>
  </p:cSld>
  <p:clrMapOvr>
    <a:masterClrMapping/>
  </p:clrMapOvr>
  <p:transition advTm="3559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 (Review)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217723" y="5334000"/>
            <a:ext cx="802626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54096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41" idx="2"/>
            <a:endCxn id="10" idx="0"/>
          </p:cNvCxnSpPr>
          <p:nvPr/>
        </p:nvCxnSpPr>
        <p:spPr>
          <a:xfrm flipH="1">
            <a:off x="1277148" y="3962400"/>
            <a:ext cx="51221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20" name="Rectangle 19"/>
          <p:cNvSpPr/>
          <p:nvPr/>
        </p:nvSpPr>
        <p:spPr>
          <a:xfrm rot="2158252">
            <a:off x="2376051" y="4338837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 rot="17887886">
            <a:off x="758372" y="4419642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 rot="4624852">
            <a:off x="1701250" y="4499549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836865" y="31242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420696" y="1295400"/>
            <a:ext cx="7199305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CartesianPlane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5184791" y="30861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789365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41" idx="2"/>
            <a:endCxn id="31" idx="0"/>
          </p:cNvCxnSpPr>
          <p:nvPr/>
        </p:nvCxnSpPr>
        <p:spPr>
          <a:xfrm>
            <a:off x="1789365" y="3962400"/>
            <a:ext cx="323052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43" name="Straight Arrow Connector 42"/>
          <p:cNvCxnSpPr>
            <a:stCxn id="41" idx="2"/>
          </p:cNvCxnSpPr>
          <p:nvPr/>
        </p:nvCxnSpPr>
        <p:spPr>
          <a:xfrm>
            <a:off x="1789365" y="3962400"/>
            <a:ext cx="1790700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4" name="Rectangle 43"/>
          <p:cNvSpPr/>
          <p:nvPr/>
        </p:nvSpPr>
        <p:spPr>
          <a:xfrm>
            <a:off x="4506246" y="5342296"/>
            <a:ext cx="1145147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5862013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46" name="Straight Arrow Connector 45"/>
          <p:cNvCxnSpPr>
            <a:stCxn id="60" idx="2"/>
            <a:endCxn id="45" idx="0"/>
          </p:cNvCxnSpPr>
          <p:nvPr/>
        </p:nvCxnSpPr>
        <p:spPr>
          <a:xfrm>
            <a:off x="6137291" y="3924300"/>
            <a:ext cx="47774" cy="1409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8" name="Rectangle 47"/>
          <p:cNvSpPr/>
          <p:nvPr/>
        </p:nvSpPr>
        <p:spPr>
          <a:xfrm rot="16200000">
            <a:off x="5410200" y="4495800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 rot="3153462">
            <a:off x="6373583" y="4396567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6697282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63" name="Straight Arrow Connector 62"/>
          <p:cNvCxnSpPr>
            <a:stCxn id="60" idx="2"/>
            <a:endCxn id="50" idx="0"/>
          </p:cNvCxnSpPr>
          <p:nvPr/>
        </p:nvCxnSpPr>
        <p:spPr>
          <a:xfrm>
            <a:off x="6137291" y="3924300"/>
            <a:ext cx="883043" cy="14017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5" name="Straight Arrow Connector 64"/>
          <p:cNvCxnSpPr>
            <a:stCxn id="42" idx="2"/>
            <a:endCxn id="41" idx="0"/>
          </p:cNvCxnSpPr>
          <p:nvPr/>
        </p:nvCxnSpPr>
        <p:spPr>
          <a:xfrm flipH="1">
            <a:off x="1789365" y="2133600"/>
            <a:ext cx="2230984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6" name="Straight Arrow Connector 65"/>
          <p:cNvCxnSpPr>
            <a:stCxn id="42" idx="2"/>
            <a:endCxn id="60" idx="0"/>
          </p:cNvCxnSpPr>
          <p:nvPr/>
        </p:nvCxnSpPr>
        <p:spPr>
          <a:xfrm>
            <a:off x="4020349" y="2133600"/>
            <a:ext cx="2116942" cy="952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8" name="Straight Arrow Connector 67"/>
          <p:cNvCxnSpPr>
            <a:endCxn id="44" idx="0"/>
          </p:cNvCxnSpPr>
          <p:nvPr/>
        </p:nvCxnSpPr>
        <p:spPr>
          <a:xfrm flipH="1">
            <a:off x="5078820" y="3947331"/>
            <a:ext cx="1055280" cy="13949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69" name="Rectangle 68"/>
          <p:cNvSpPr/>
          <p:nvPr/>
        </p:nvSpPr>
        <p:spPr>
          <a:xfrm rot="18354396">
            <a:off x="4790888" y="4346755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1" name="Rectangle 70"/>
          <p:cNvSpPr/>
          <p:nvPr/>
        </p:nvSpPr>
        <p:spPr>
          <a:xfrm rot="20197999">
            <a:off x="1993067" y="2244823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XAxis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 rot="1429309">
            <a:off x="4719161" y="2248400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</a:t>
            </a:r>
            <a:r>
              <a:rPr lang="en-US" dirty="0" err="1" smtClean="0"/>
              <a:t>Axis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1714631" y="6119269"/>
            <a:ext cx="526548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Single Path to an Object (Node)</a:t>
            </a:r>
            <a:endParaRPr lang="en-US" dirty="0"/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420696" y="3994811"/>
            <a:ext cx="1293935" cy="12629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7" name="Rectangle 46"/>
          <p:cNvSpPr/>
          <p:nvPr/>
        </p:nvSpPr>
        <p:spPr>
          <a:xfrm>
            <a:off x="190761" y="5342296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50605"/>
      </p:ext>
    </p:extLst>
  </p:cSld>
  <p:clrMapOvr>
    <a:masterClrMapping/>
  </p:clrMapOvr>
  <p:transition advTm="6364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Composite Object Shapes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4933258"/>
      </p:ext>
    </p:extLst>
  </p:cSld>
  <p:clrMapOvr>
    <a:masterClrMapping/>
  </p:clrMapOvr>
  <p:transition advTm="12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Window Tree Creator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1000" y="1112838"/>
            <a:ext cx="8275638" cy="39786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nsolas"/>
              </a:rPr>
              <a:t>createTree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frame = </a:t>
            </a:r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JSplitPane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splitPane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JSplitPane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leftPanel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rightPanel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splitPane.setLeftComponent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leftPanel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splitPane.setRightComponent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rightPanel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JTextField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textField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JTextField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>
                <a:solidFill>
                  <a:srgbClr val="2A00FF"/>
                </a:solidFill>
                <a:latin typeface="Consolas"/>
              </a:rPr>
              <a:t>"Edit me"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leftPanel.add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textField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JButton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button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JButton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(</a:t>
            </a:r>
            <a:r>
              <a:rPr lang="en-US" sz="1600" b="1" dirty="0">
                <a:solidFill>
                  <a:srgbClr val="2A00FF"/>
                </a:solidFill>
                <a:latin typeface="Consolas"/>
              </a:rPr>
              <a:t>"Press me"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rightPanel.add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(button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frame.setSize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(200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frame.setVisible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true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  return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frame;</a:t>
            </a:r>
            <a:endParaRPr lang="en-US" sz="1600" b="1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en-US" sz="1600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638" y="5174456"/>
            <a:ext cx="1905000" cy="95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152400" y="5593555"/>
            <a:ext cx="1066801" cy="3857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J</a:t>
            </a:r>
            <a:r>
              <a:rPr lang="en-US" sz="1600" dirty="0" err="1" smtClean="0"/>
              <a:t>Frame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1600200" y="5553075"/>
            <a:ext cx="1313595" cy="46672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JSplitPane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3258405" y="5105400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JPanel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294799" y="5929313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JPanel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5029200" y="5091464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JTextField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5087205" y="5884068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JButton</a:t>
            </a:r>
            <a:endParaRPr lang="en-US" sz="1600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232634" y="5782031"/>
            <a:ext cx="40531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4608394" y="5286762"/>
            <a:ext cx="40531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4635903" y="6093618"/>
            <a:ext cx="40531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7" name="Straight Arrow Connector 16"/>
          <p:cNvCxnSpPr>
            <a:endCxn id="7" idx="1"/>
          </p:cNvCxnSpPr>
          <p:nvPr/>
        </p:nvCxnSpPr>
        <p:spPr>
          <a:xfrm flipV="1">
            <a:off x="2964050" y="5303044"/>
            <a:ext cx="294355" cy="466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946315" y="5759091"/>
            <a:ext cx="348484" cy="405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560534"/>
      </p:ext>
    </p:extLst>
  </p:cSld>
  <p:clrMapOvr>
    <a:masterClrMapping/>
  </p:clrMapOvr>
  <p:transition advTm="86518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Window </a:t>
            </a:r>
            <a:r>
              <a:rPr lang="en-US" dirty="0" err="1" smtClean="0"/>
              <a:t>DAGCreator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1000" y="1112838"/>
            <a:ext cx="8275638" cy="376396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createTree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frame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JSplitPane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splitPane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JSplitPane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leftPanel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rightPanel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splitPane.setLeftComponent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leftPanel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splitPane.setRightComponent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rightPanel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JTextField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textField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JTextField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>
                <a:solidFill>
                  <a:srgbClr val="2A00FF"/>
                </a:solidFill>
                <a:latin typeface="Consolas"/>
              </a:rPr>
              <a:t>"Edit me"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leftPanel.add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textField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rightPanel.add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textField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frame.setSize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(200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frame.setVisible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true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   return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600" b="1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}</a:t>
            </a:r>
            <a:endParaRPr lang="en-US" sz="16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838200" y="3352800"/>
            <a:ext cx="3124200" cy="5334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52400" y="5593555"/>
            <a:ext cx="1066801" cy="3857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J</a:t>
            </a:r>
            <a:r>
              <a:rPr lang="en-US" sz="1600" dirty="0" err="1" smtClean="0"/>
              <a:t>Frame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1600200" y="5553075"/>
            <a:ext cx="1313595" cy="46672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JSplitPane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258405" y="5105400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JPanel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294799" y="5929313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JPanel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5029200" y="5091464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JTextField</a:t>
            </a:r>
            <a:endParaRPr lang="en-US" sz="16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232634" y="5782031"/>
            <a:ext cx="40531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4608394" y="5286762"/>
            <a:ext cx="40531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635903" y="5286762"/>
            <a:ext cx="377802" cy="8068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5" name="Straight Arrow Connector 14"/>
          <p:cNvCxnSpPr>
            <a:endCxn id="8" idx="1"/>
          </p:cNvCxnSpPr>
          <p:nvPr/>
        </p:nvCxnSpPr>
        <p:spPr>
          <a:xfrm flipV="1">
            <a:off x="2964050" y="5303044"/>
            <a:ext cx="294355" cy="466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946315" y="5759091"/>
            <a:ext cx="348484" cy="405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5286762"/>
            <a:ext cx="1905000" cy="95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4824805" y="6056522"/>
            <a:ext cx="1652195" cy="72527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DAG Converted to a Tree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20898547"/>
      </p:ext>
    </p:extLst>
  </p:cSld>
  <p:clrMapOvr>
    <a:masterClrMapping/>
  </p:clrMapOvr>
  <p:transition advTm="9139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Window  (Cyclic) Graph Creator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1000" y="1112838"/>
            <a:ext cx="8275638" cy="376396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 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createTree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{</a:t>
            </a:r>
            <a:endParaRPr lang="en-US" sz="1600" b="1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frame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JFrame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JSplitPane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splitPane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JSplitPane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leftPanel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rightPanel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JPanel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splitPane.setLeftComponent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leftPanel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splitPane.setRightComponent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rightPanel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JTextField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textField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/>
              </a:rPr>
              <a:t>JTextField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>
                <a:solidFill>
                  <a:srgbClr val="2A00FF"/>
                </a:solidFill>
                <a:latin typeface="Consolas"/>
              </a:rPr>
              <a:t>"Edit me"</a:t>
            </a:r>
            <a:r>
              <a:rPr lang="en-US" sz="1600" b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leftPanel.add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textField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rightPanel.add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splitPane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);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frame.setSize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(200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, 100);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frame.setVisible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b="1" dirty="0" smtClean="0">
                <a:solidFill>
                  <a:srgbClr val="7F0055"/>
                </a:solidFill>
                <a:latin typeface="Consolas"/>
              </a:rPr>
              <a:t>true</a:t>
            </a:r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nsolas"/>
              </a:rPr>
              <a:t>    return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frame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;</a:t>
            </a:r>
            <a:endParaRPr lang="en-US" sz="1600" b="1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}</a:t>
            </a:r>
            <a:endParaRPr lang="en-US" sz="16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732643" y="3640825"/>
            <a:ext cx="3124200" cy="2667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52400" y="5593555"/>
            <a:ext cx="1066801" cy="3857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J</a:t>
            </a:r>
            <a:r>
              <a:rPr lang="en-US" sz="1600" dirty="0" err="1" smtClean="0"/>
              <a:t>Frame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1600200" y="5553075"/>
            <a:ext cx="1313595" cy="46672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JSplitPane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258405" y="5105400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JPanel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3294799" y="5929313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JPanel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5029200" y="5091464"/>
            <a:ext cx="1313595" cy="395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JTextField</a:t>
            </a:r>
            <a:endParaRPr lang="en-US" sz="16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232634" y="5782031"/>
            <a:ext cx="40531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4608394" y="5286762"/>
            <a:ext cx="40531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5" name="Straight Arrow Connector 14"/>
          <p:cNvCxnSpPr>
            <a:endCxn id="8" idx="1"/>
          </p:cNvCxnSpPr>
          <p:nvPr/>
        </p:nvCxnSpPr>
        <p:spPr>
          <a:xfrm flipV="1">
            <a:off x="2964050" y="5303044"/>
            <a:ext cx="294355" cy="466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909921" y="5918636"/>
            <a:ext cx="348484" cy="405964"/>
          </a:xfrm>
          <a:prstGeom prst="straightConnector1">
            <a:avLst/>
          </a:prstGeom>
          <a:ln>
            <a:headEnd type="arrow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67" r="9500"/>
          <a:stretch/>
        </p:blipFill>
        <p:spPr bwMode="auto">
          <a:xfrm>
            <a:off x="375745" y="1371600"/>
            <a:ext cx="9141725" cy="119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7" name="Straight Arrow Connector 16"/>
          <p:cNvCxnSpPr/>
          <p:nvPr/>
        </p:nvCxnSpPr>
        <p:spPr>
          <a:xfrm>
            <a:off x="2946315" y="5759091"/>
            <a:ext cx="348484" cy="405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18" name="Rectangle 17"/>
          <p:cNvSpPr/>
          <p:nvPr/>
        </p:nvSpPr>
        <p:spPr>
          <a:xfrm>
            <a:off x="827396" y="2861469"/>
            <a:ext cx="4506604" cy="2667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7065271"/>
      </p:ext>
    </p:extLst>
  </p:cSld>
  <p:clrMapOvr>
    <a:masterClrMapping/>
  </p:clrMapOvr>
  <p:transition advTm="957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Window vs. Other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Both are object structures that can be trees, DAGs </a:t>
            </a:r>
            <a:r>
              <a:rPr lang="en-US" smtClean="0"/>
              <a:t>and arbitrary Graphs</a:t>
            </a:r>
            <a:endParaRPr lang="en-US" dirty="0" smtClean="0"/>
          </a:p>
          <a:p>
            <a:r>
              <a:rPr lang="en-US" dirty="0" smtClean="0"/>
              <a:t>Window structures describe components of the user interface</a:t>
            </a:r>
          </a:p>
          <a:p>
            <a:r>
              <a:rPr lang="en-US" dirty="0" smtClean="0"/>
              <a:t>Non window object structures we have seen  are mapped to window structures by </a:t>
            </a:r>
            <a:r>
              <a:rPr lang="en-US" dirty="0" err="1" smtClean="0"/>
              <a:t>ObjectEditor</a:t>
            </a:r>
            <a:endParaRPr lang="en-US" dirty="0" smtClean="0"/>
          </a:p>
          <a:p>
            <a:r>
              <a:rPr lang="en-US" dirty="0" smtClean="0"/>
              <a:t>Some window structures are Beans</a:t>
            </a:r>
          </a:p>
          <a:p>
            <a:pPr lvl="1"/>
            <a:r>
              <a:rPr lang="en-US" dirty="0" err="1"/>
              <a:t>JSplitPane</a:t>
            </a:r>
            <a:r>
              <a:rPr lang="en-US" dirty="0"/>
              <a:t> </a:t>
            </a:r>
            <a:r>
              <a:rPr lang="en-US" dirty="0" smtClean="0"/>
              <a:t>has fixed number of left and right component of with getters and setters</a:t>
            </a:r>
          </a:p>
          <a:p>
            <a:r>
              <a:rPr lang="en-US" dirty="0" smtClean="0"/>
              <a:t>Some are collections</a:t>
            </a:r>
          </a:p>
          <a:p>
            <a:pPr lvl="1"/>
            <a:r>
              <a:rPr lang="en-US" dirty="0" err="1" smtClean="0"/>
              <a:t>JPanel</a:t>
            </a:r>
            <a:r>
              <a:rPr lang="en-US" dirty="0" smtClean="0"/>
              <a:t> has dynamic number of components </a:t>
            </a:r>
            <a:r>
              <a:rPr lang="en-US" dirty="0"/>
              <a:t> </a:t>
            </a:r>
            <a:r>
              <a:rPr lang="en-US" dirty="0" smtClean="0"/>
              <a:t>added by add()</a:t>
            </a:r>
          </a:p>
          <a:p>
            <a:pPr marL="36576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794825"/>
      </p:ext>
    </p:extLst>
  </p:cSld>
  <p:clrMapOvr>
    <a:masterClrMapping/>
  </p:clrMapOvr>
  <p:transition advTm="556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Window vs. Other Structures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524000"/>
            <a:ext cx="3095625" cy="333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1600200" y="5105400"/>
            <a:ext cx="1905000" cy="1143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ACartesianPlane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Structure?</a:t>
            </a:r>
          </a:p>
        </p:txBody>
      </p:sp>
      <p:sp>
        <p:nvSpPr>
          <p:cNvPr id="7" name="Rectangle 6"/>
          <p:cNvSpPr/>
          <p:nvPr/>
        </p:nvSpPr>
        <p:spPr>
          <a:xfrm>
            <a:off x="4495800" y="5105400"/>
            <a:ext cx="1905000" cy="1143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err="1" smtClean="0">
                <a:latin typeface="Calibri" pitchFamily="34" charset="0"/>
                <a:cs typeface="Calibri" pitchFamily="34" charset="0"/>
              </a:rPr>
              <a:t>JFrame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Structure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27320"/>
      </p:ext>
    </p:extLst>
  </p:cSld>
  <p:clrMapOvr>
    <a:masterClrMapping/>
  </p:clrMapOvr>
  <p:transition advTm="3627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ACartesianPlane</a:t>
            </a:r>
            <a:r>
              <a:rPr lang="en-US" dirty="0" smtClean="0"/>
              <a:t> Structure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14" y="1238250"/>
            <a:ext cx="3095625" cy="333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1226877"/>
            <a:ext cx="4676775" cy="333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22288"/>
      </p:ext>
    </p:extLst>
  </p:cSld>
  <p:clrMapOvr>
    <a:masterClrMapping/>
  </p:clrMapOvr>
  <p:transition advTm="2893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Window Structures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219200"/>
            <a:ext cx="3095625" cy="333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1210101"/>
            <a:ext cx="54483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711140"/>
      </p:ext>
    </p:extLst>
  </p:cSld>
  <p:clrMapOvr>
    <a:masterClrMapping/>
  </p:clrMapOvr>
  <p:transition advTm="3507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Editor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828800" y="1474527"/>
            <a:ext cx="5562600" cy="1143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45720" rIns="45720" rtlCol="0" anchor="ctr">
            <a:noAutofit/>
          </a:bodyPr>
          <a:lstStyle/>
          <a:p>
            <a:pPr algn="ctr"/>
            <a:r>
              <a:rPr lang="en-US" dirty="0" smtClean="0">
                <a:latin typeface="Calibri" pitchFamily="34" charset="0"/>
                <a:cs typeface="Calibri" pitchFamily="34" charset="0"/>
              </a:rPr>
              <a:t>Automatically maps logical structure to window structure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8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261"/>
    </mc:Choice>
    <mc:Fallback xmlns="">
      <p:transition spd="slow" advTm="83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</a:t>
            </a:r>
            <a:r>
              <a:rPr lang="en-US" smtClean="0"/>
              <a:t>are extra</a:t>
            </a:r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980336"/>
      </p:ext>
    </p:extLst>
  </p:cSld>
  <p:clrMapOvr>
    <a:masterClrMapping/>
  </p:clrMapOvr>
  <p:transition advTm="139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User Interface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User interfaces are also structures; they consist of objects called windows or widgets or (UI) components</a:t>
            </a:r>
          </a:p>
          <a:p>
            <a:r>
              <a:rPr lang="en-US" dirty="0"/>
              <a:t>Root </a:t>
            </a:r>
            <a:r>
              <a:rPr lang="en-US" dirty="0" smtClean="0"/>
              <a:t>objects:</a:t>
            </a:r>
          </a:p>
          <a:p>
            <a:pPr lvl="1"/>
            <a:r>
              <a:rPr lang="en-US" dirty="0" smtClean="0"/>
              <a:t> </a:t>
            </a:r>
            <a:r>
              <a:rPr lang="en-US" dirty="0" err="1" smtClean="0"/>
              <a:t>JFrame</a:t>
            </a:r>
            <a:r>
              <a:rPr lang="en-US" dirty="0" smtClean="0"/>
              <a:t>, Frame(top </a:t>
            </a:r>
            <a:r>
              <a:rPr lang="en-US" dirty="0"/>
              <a:t>level window</a:t>
            </a:r>
            <a:r>
              <a:rPr lang="en-US" dirty="0" smtClean="0"/>
              <a:t>)</a:t>
            </a:r>
          </a:p>
          <a:p>
            <a:r>
              <a:rPr lang="en-US" dirty="0" smtClean="0"/>
              <a:t>Leaf level objects:</a:t>
            </a:r>
          </a:p>
          <a:p>
            <a:pPr lvl="1"/>
            <a:r>
              <a:rPr lang="en-US" dirty="0" smtClean="0"/>
              <a:t> </a:t>
            </a:r>
            <a:r>
              <a:rPr lang="en-US" dirty="0" err="1" smtClean="0"/>
              <a:t>JTextField</a:t>
            </a:r>
            <a:r>
              <a:rPr lang="en-US" dirty="0" smtClean="0"/>
              <a:t>, </a:t>
            </a:r>
            <a:r>
              <a:rPr lang="en-US" dirty="0" err="1" smtClean="0"/>
              <a:t>JButton</a:t>
            </a:r>
            <a:r>
              <a:rPr lang="en-US" dirty="0" smtClean="0"/>
              <a:t>, </a:t>
            </a:r>
            <a:r>
              <a:rPr lang="en-US" dirty="0" err="1" smtClean="0"/>
              <a:t>JSlider</a:t>
            </a:r>
            <a:endParaRPr lang="en-US" dirty="0" smtClean="0"/>
          </a:p>
          <a:p>
            <a:r>
              <a:rPr lang="en-US" dirty="0" smtClean="0"/>
              <a:t>Composite internal nodes:</a:t>
            </a:r>
          </a:p>
          <a:p>
            <a:pPr lvl="1"/>
            <a:r>
              <a:rPr lang="en-US" dirty="0" err="1" smtClean="0"/>
              <a:t>JPanel</a:t>
            </a:r>
            <a:r>
              <a:rPr lang="en-US" dirty="0"/>
              <a:t> </a:t>
            </a:r>
            <a:r>
              <a:rPr lang="en-US" dirty="0" smtClean="0"/>
              <a:t>– contains other UI components</a:t>
            </a:r>
          </a:p>
          <a:p>
            <a:pPr lvl="1"/>
            <a:r>
              <a:rPr lang="en-US" dirty="0" err="1" smtClean="0"/>
              <a:t>JSplitPane</a:t>
            </a:r>
            <a:r>
              <a:rPr lang="en-US" dirty="0" smtClean="0"/>
              <a:t> – divides parent  composite into two units with adjustable boundary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206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Cartesian Plane Alternatives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143000"/>
            <a:ext cx="8077200" cy="1981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interface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CartesianPlane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{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setAxesLength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 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Line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getXAxis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 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Line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getYAxis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 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StringShape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getXLabel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StringShape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getYLabel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  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}</a:t>
            </a:r>
            <a:endParaRPr lang="en-US" sz="16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533400" y="3657600"/>
            <a:ext cx="8001000" cy="28654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interface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DAGCartesianPlane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{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LineWithObjectProperty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getXAxis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LineWithObjectProperty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getYAxis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Point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getXAxisLocation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Point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getYAxisLocation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setAxesLength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);  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StringShape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getXLabel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StringShape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getYLabel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();    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}</a:t>
            </a:r>
            <a:endParaRPr lang="en-US" sz="1600" dirty="0" smtClean="0"/>
          </a:p>
        </p:txBody>
      </p:sp>
      <p:sp>
        <p:nvSpPr>
          <p:cNvPr id="7" name="Rectangle 6"/>
          <p:cNvSpPr/>
          <p:nvPr/>
        </p:nvSpPr>
        <p:spPr>
          <a:xfrm>
            <a:off x="685800" y="4114799"/>
            <a:ext cx="5105400" cy="533401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" y="1904999"/>
            <a:ext cx="4267200" cy="457201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9456665"/>
      </p:ext>
    </p:extLst>
  </p:cSld>
  <p:clrMapOvr>
    <a:masterClrMapping/>
  </p:clrMapOvr>
  <p:transition advTm="21371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DAG Cartesian Plane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33400" y="1112838"/>
            <a:ext cx="8275638" cy="5562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class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ADAGCartesianPlane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implements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DAGCartesianPlane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{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C0"/>
                </a:solidFill>
                <a:latin typeface="Courier New"/>
              </a:rPr>
              <a:t>originX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b="1" dirty="0" err="1">
                <a:solidFill>
                  <a:srgbClr val="0000C0"/>
                </a:solidFill>
                <a:latin typeface="Courier New"/>
              </a:rPr>
              <a:t>originY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C0"/>
                </a:solidFill>
                <a:latin typeface="Courier New"/>
              </a:rPr>
              <a:t>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LineWithObjectProperty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 err="1">
                <a:solidFill>
                  <a:srgbClr val="0000C0"/>
                </a:solidFill>
                <a:latin typeface="Courier New"/>
              </a:rPr>
              <a:t>xAxis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dirty="0" err="1">
                <a:solidFill>
                  <a:srgbClr val="0000C0"/>
                </a:solidFill>
                <a:latin typeface="Courier New"/>
              </a:rPr>
              <a:t>yAxis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Point </a:t>
            </a:r>
            <a:r>
              <a:rPr lang="en-US" sz="1600" dirty="0" err="1">
                <a:solidFill>
                  <a:srgbClr val="0000C0"/>
                </a:solidFill>
                <a:latin typeface="Courier New"/>
              </a:rPr>
              <a:t>xAxisLocation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dirty="0" err="1">
                <a:solidFill>
                  <a:srgbClr val="0000C0"/>
                </a:solidFill>
                <a:latin typeface="Courier New"/>
              </a:rPr>
              <a:t>yAxisLocation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StringShape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 err="1">
                <a:solidFill>
                  <a:srgbClr val="0000C0"/>
                </a:solidFill>
                <a:latin typeface="Courier New"/>
              </a:rPr>
              <a:t>xLabel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StringShape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 err="1">
                <a:solidFill>
                  <a:srgbClr val="0000C0"/>
                </a:solidFill>
                <a:latin typeface="Courier New"/>
              </a:rPr>
              <a:t>yLabel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ADAGCartesianPlane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theAxesLength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	</a:t>
            </a:r>
            <a:r>
              <a:rPr lang="en-US" sz="1600" b="1" dirty="0" err="1" smtClean="0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theOriginX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theOriginY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 {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axesLength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theAxesLength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originX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theOriginX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originY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theOriginY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xAxisLocation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toXAxisLocation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yAxisLocation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toYAxisLocation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xAxis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=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new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ALineWithObjectProperty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	(</a:t>
            </a:r>
            <a:r>
              <a:rPr lang="en-US" sz="1600" b="1" dirty="0" err="1">
                <a:solidFill>
                  <a:srgbClr val="0000C0"/>
                </a:solidFill>
                <a:latin typeface="Courier New"/>
              </a:rPr>
              <a:t>xAxisLocation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theAxesLength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0);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yAxis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=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urier New"/>
              </a:rPr>
              <a:t>ALineWithObjectProperty</a:t>
            </a:r>
            <a:endParaRPr lang="en-US" sz="1600" b="1" dirty="0" smtClean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             (</a:t>
            </a:r>
            <a:r>
              <a:rPr lang="en-US" sz="1600" b="1" dirty="0" err="1">
                <a:solidFill>
                  <a:srgbClr val="0000C0"/>
                </a:solidFill>
                <a:latin typeface="Courier New"/>
              </a:rPr>
              <a:t>yAxisLocation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0,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theAxesLength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xLabel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=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AStringShape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>
                <a:solidFill>
                  <a:srgbClr val="2A00FF"/>
                </a:solidFill>
                <a:latin typeface="Courier New"/>
              </a:rPr>
              <a:t>"X"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toXLabelX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(),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toXLabelY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());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yLabel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=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AStringShape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>
                <a:solidFill>
                  <a:srgbClr val="2A00FF"/>
                </a:solidFill>
                <a:latin typeface="Courier New"/>
              </a:rPr>
              <a:t>"Y"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toYLabelX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(),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toYLabelY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());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}</a:t>
            </a:r>
            <a:endParaRPr lang="en-US" sz="1600" dirty="0" smtClean="0"/>
          </a:p>
        </p:txBody>
      </p:sp>
      <p:sp>
        <p:nvSpPr>
          <p:cNvPr id="7" name="Rectangle 6"/>
          <p:cNvSpPr/>
          <p:nvPr/>
        </p:nvSpPr>
        <p:spPr>
          <a:xfrm>
            <a:off x="990600" y="4191000"/>
            <a:ext cx="4267200" cy="6096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14600" y="5029200"/>
            <a:ext cx="1752600" cy="2286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514600" y="5429534"/>
            <a:ext cx="1752600" cy="2286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34000" y="3429000"/>
            <a:ext cx="341974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Address copied, not object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10" idx="2"/>
          </p:cNvCxnSpPr>
          <p:nvPr/>
        </p:nvCxnSpPr>
        <p:spPr>
          <a:xfrm flipH="1">
            <a:off x="5334000" y="4000500"/>
            <a:ext cx="1709872" cy="571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91973430"/>
      </p:ext>
    </p:extLst>
  </p:cSld>
  <p:clrMapOvr>
    <a:masterClrMapping/>
  </p:clrMapOvr>
  <p:transition advTm="12110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DAG Cartesian Plane</a:t>
            </a:r>
          </a:p>
        </p:txBody>
      </p:sp>
      <p:sp>
        <p:nvSpPr>
          <p:cNvPr id="6" name="Rectangle 5"/>
          <p:cNvSpPr/>
          <p:nvPr/>
        </p:nvSpPr>
        <p:spPr>
          <a:xfrm>
            <a:off x="381000" y="1066800"/>
            <a:ext cx="8275638" cy="56086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LineWithObjectProperty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getXAxis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{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return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C0"/>
                </a:solidFill>
                <a:latin typeface="Courier New"/>
              </a:rPr>
              <a:t>xAxis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; 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LineWithObjectProperty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getYAxis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{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return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C0"/>
                </a:solidFill>
                <a:latin typeface="Courier New"/>
              </a:rPr>
              <a:t>yAxis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;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}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Point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getXAxisLocation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{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return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C0"/>
                </a:solidFill>
                <a:latin typeface="Courier New"/>
              </a:rPr>
              <a:t>xAxisLocation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;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}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Point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getYAxisLocation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 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{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return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C0"/>
                </a:solidFill>
                <a:latin typeface="Courier New"/>
              </a:rPr>
              <a:t>yAxisLocation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;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}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  public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setAxesLength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anAxesLength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) {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axesLength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=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anAxesLength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xAxis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.setWidth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axesLength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yAxis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.setHeight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axesLength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xAxisLocation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=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toXAxisLocation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yAxisLocation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=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toYAxisLocation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();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xAxis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.setLocation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xAxisLocation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);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yAxis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.setLocation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yAxisLocation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);</a:t>
            </a:r>
            <a:endParaRPr lang="en-US" sz="1600" dirty="0">
              <a:solidFill>
                <a:srgbClr val="000000"/>
              </a:solidFill>
              <a:latin typeface="Courier New"/>
            </a:endParaRP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xLabel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.setX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toXLabelX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());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xLabel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.setY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toXLabelY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());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yLabel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.setX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toYLabelX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());</a:t>
            </a:r>
          </a:p>
          <a:p>
            <a:r>
              <a:rPr lang="en-US" sz="1600" dirty="0" smtClean="0">
                <a:solidFill>
                  <a:srgbClr val="0000C0"/>
                </a:solidFill>
                <a:latin typeface="Courier New"/>
              </a:rPr>
              <a:t>    </a:t>
            </a:r>
            <a:r>
              <a:rPr lang="en-US" sz="1600" dirty="0" err="1" smtClean="0">
                <a:solidFill>
                  <a:srgbClr val="0000C0"/>
                </a:solidFill>
                <a:latin typeface="Courier New"/>
              </a:rPr>
              <a:t>yLabel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.setY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</a:rPr>
              <a:t>toYLabelY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());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}</a:t>
            </a:r>
            <a:endParaRPr lang="en-US" sz="1600" dirty="0">
              <a:latin typeface="Courier New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Point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toXAxisLocation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() {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return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ACartesianPoint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toXAxisX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(),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toXAxisY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}</a:t>
            </a:r>
            <a:endParaRPr lang="en-US" sz="1600" dirty="0">
              <a:latin typeface="Courier New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Point </a:t>
            </a:r>
            <a:r>
              <a:rPr lang="en-US" sz="1600" dirty="0" err="1">
                <a:solidFill>
                  <a:srgbClr val="000000"/>
                </a:solidFill>
                <a:latin typeface="Courier New"/>
              </a:rPr>
              <a:t>toYAxisLocation</a:t>
            </a:r>
            <a:r>
              <a:rPr lang="en-US" sz="1600" dirty="0">
                <a:solidFill>
                  <a:srgbClr val="000000"/>
                </a:solidFill>
                <a:latin typeface="Courier New"/>
              </a:rPr>
              <a:t>() {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b="1" dirty="0" smtClean="0">
                <a:solidFill>
                  <a:srgbClr val="7F0055"/>
                </a:solidFill>
                <a:latin typeface="Courier New"/>
              </a:rPr>
              <a:t>return</a:t>
            </a:r>
            <a:r>
              <a:rPr lang="en-US" sz="16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ACartesianPoint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toYAxisX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(),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toYAxisY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());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 New"/>
              </a:rPr>
              <a:t>  } </a:t>
            </a:r>
            <a:endParaRPr lang="en-US" sz="1600" dirty="0" smtClean="0"/>
          </a:p>
        </p:txBody>
      </p:sp>
      <p:sp>
        <p:nvSpPr>
          <p:cNvPr id="7" name="Rectangle 6"/>
          <p:cNvSpPr/>
          <p:nvPr/>
        </p:nvSpPr>
        <p:spPr>
          <a:xfrm>
            <a:off x="4800600" y="2362200"/>
            <a:ext cx="341974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Address copied, not object</a:t>
            </a:r>
            <a:endParaRPr lang="en-US" dirty="0"/>
          </a:p>
        </p:txBody>
      </p:sp>
      <p:cxnSp>
        <p:nvCxnSpPr>
          <p:cNvPr id="8" name="Straight Arrow Connector 7"/>
          <p:cNvCxnSpPr>
            <a:stCxn id="7" idx="2"/>
            <a:endCxn id="9" idx="3"/>
          </p:cNvCxnSpPr>
          <p:nvPr/>
        </p:nvCxnSpPr>
        <p:spPr>
          <a:xfrm flipH="1">
            <a:off x="5181600" y="2933700"/>
            <a:ext cx="1328872" cy="571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914400" y="3048000"/>
            <a:ext cx="4267200" cy="9144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7998"/>
      </p:ext>
    </p:extLst>
  </p:cSld>
  <p:clrMapOvr>
    <a:masterClrMapping/>
  </p:clrMapOvr>
  <p:transition advTm="913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45635" y="914400"/>
            <a:ext cx="8001000" cy="23121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urier New"/>
              </a:rPr>
              <a:t>interface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DAGCartesianPlane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{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LineWithObjectProperty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getXAxis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LineWithObjectProperty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getYAxis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Point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getXAxisLocation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Point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getYAxisLocation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getAxesLength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urier New"/>
              </a:rPr>
              <a:t>void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setAxesLength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400" b="1" dirty="0" err="1">
                <a:solidFill>
                  <a:srgbClr val="7F0055"/>
                </a:solidFill>
                <a:latin typeface="Courier New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anAxesLength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);  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StringShape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getXLabel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</a:t>
            </a:r>
          </a:p>
          <a:p>
            <a:r>
              <a:rPr lang="en-US" sz="1400" b="1" dirty="0" smtClean="0">
                <a:solidFill>
                  <a:srgbClr val="7F0055"/>
                </a:solidFill>
                <a:latin typeface="Courier New"/>
              </a:rPr>
              <a:t> public</a:t>
            </a:r>
            <a:r>
              <a:rPr lang="en-US" sz="1400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StringShape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urier New"/>
              </a:rPr>
              <a:t>getYLabel</a:t>
            </a:r>
            <a:r>
              <a:rPr lang="en-US" sz="1400" b="1" dirty="0">
                <a:solidFill>
                  <a:srgbClr val="000000"/>
                </a:solidFill>
                <a:latin typeface="Courier New"/>
              </a:rPr>
              <a:t>();    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/>
              </a:rPr>
              <a:t>}</a:t>
            </a:r>
            <a:endParaRPr lang="en-US" sz="14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Displaying New Cartesian Plane</a:t>
            </a:r>
            <a:endParaRPr lang="en-US" dirty="0"/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86" y="5881595"/>
            <a:ext cx="8378589" cy="335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313" y="6370638"/>
            <a:ext cx="7972425" cy="26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506923"/>
            <a:ext cx="3095625" cy="333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2165" y="2506923"/>
            <a:ext cx="3095625" cy="333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4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039" y="1811598"/>
            <a:ext cx="4019550" cy="4029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3911811" y="1240098"/>
            <a:ext cx="4334824" cy="43630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 and Y axes not shown in Tree View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51577091"/>
      </p:ext>
    </p:extLst>
  </p:cSld>
  <p:clrMapOvr>
    <a:masterClrMapping/>
  </p:clrMapOvr>
  <p:transition advTm="36178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(Part of) DAG Logical Structure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072432" y="5334000"/>
            <a:ext cx="1145147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54096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41" idx="2"/>
            <a:endCxn id="10" idx="0"/>
          </p:cNvCxnSpPr>
          <p:nvPr/>
        </p:nvCxnSpPr>
        <p:spPr>
          <a:xfrm flipH="1">
            <a:off x="1277148" y="3962400"/>
            <a:ext cx="51221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20" name="Rectangle 19"/>
          <p:cNvSpPr/>
          <p:nvPr/>
        </p:nvSpPr>
        <p:spPr>
          <a:xfrm rot="2158252">
            <a:off x="2376051" y="4338837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 rot="17887886">
            <a:off x="758372" y="4419642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 rot="4624852">
            <a:off x="1701250" y="4499549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836865" y="31242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420696" y="1295400"/>
            <a:ext cx="7199305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DAGCartesianPlane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5184791" y="30861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789365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41" idx="2"/>
            <a:endCxn id="31" idx="0"/>
          </p:cNvCxnSpPr>
          <p:nvPr/>
        </p:nvCxnSpPr>
        <p:spPr>
          <a:xfrm>
            <a:off x="1789365" y="3962400"/>
            <a:ext cx="323052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43" name="Straight Arrow Connector 42"/>
          <p:cNvCxnSpPr>
            <a:stCxn id="41" idx="2"/>
          </p:cNvCxnSpPr>
          <p:nvPr/>
        </p:nvCxnSpPr>
        <p:spPr>
          <a:xfrm>
            <a:off x="1789365" y="3962400"/>
            <a:ext cx="1790700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4" name="Rectangle 43"/>
          <p:cNvSpPr/>
          <p:nvPr/>
        </p:nvSpPr>
        <p:spPr>
          <a:xfrm>
            <a:off x="4506246" y="5342296"/>
            <a:ext cx="1145147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5862013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46" name="Straight Arrow Connector 45"/>
          <p:cNvCxnSpPr>
            <a:stCxn id="60" idx="2"/>
            <a:endCxn id="45" idx="0"/>
          </p:cNvCxnSpPr>
          <p:nvPr/>
        </p:nvCxnSpPr>
        <p:spPr>
          <a:xfrm>
            <a:off x="6137291" y="3924300"/>
            <a:ext cx="47774" cy="1409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8" name="Rectangle 47"/>
          <p:cNvSpPr/>
          <p:nvPr/>
        </p:nvSpPr>
        <p:spPr>
          <a:xfrm rot="16200000">
            <a:off x="5410200" y="4495800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 rot="3153462">
            <a:off x="6373583" y="4396567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6697282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63" name="Straight Arrow Connector 62"/>
          <p:cNvCxnSpPr>
            <a:stCxn id="60" idx="2"/>
            <a:endCxn id="50" idx="0"/>
          </p:cNvCxnSpPr>
          <p:nvPr/>
        </p:nvCxnSpPr>
        <p:spPr>
          <a:xfrm>
            <a:off x="6137291" y="3924300"/>
            <a:ext cx="883043" cy="14017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5" name="Straight Arrow Connector 64"/>
          <p:cNvCxnSpPr>
            <a:stCxn id="42" idx="2"/>
            <a:endCxn id="41" idx="0"/>
          </p:cNvCxnSpPr>
          <p:nvPr/>
        </p:nvCxnSpPr>
        <p:spPr>
          <a:xfrm flipH="1">
            <a:off x="1789365" y="2133600"/>
            <a:ext cx="2230984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6" name="Straight Arrow Connector 65"/>
          <p:cNvCxnSpPr>
            <a:stCxn id="42" idx="2"/>
            <a:endCxn id="60" idx="0"/>
          </p:cNvCxnSpPr>
          <p:nvPr/>
        </p:nvCxnSpPr>
        <p:spPr>
          <a:xfrm>
            <a:off x="4020349" y="2133600"/>
            <a:ext cx="2116942" cy="952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7" name="Straight Arrow Connector 66"/>
          <p:cNvCxnSpPr>
            <a:stCxn id="42" idx="2"/>
            <a:endCxn id="7" idx="0"/>
          </p:cNvCxnSpPr>
          <p:nvPr/>
        </p:nvCxnSpPr>
        <p:spPr>
          <a:xfrm flipH="1">
            <a:off x="3645006" y="2133600"/>
            <a:ext cx="375343" cy="3200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8" name="Straight Arrow Connector 67"/>
          <p:cNvCxnSpPr>
            <a:endCxn id="44" idx="0"/>
          </p:cNvCxnSpPr>
          <p:nvPr/>
        </p:nvCxnSpPr>
        <p:spPr>
          <a:xfrm flipH="1">
            <a:off x="5078820" y="3947331"/>
            <a:ext cx="1055280" cy="13949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69" name="Rectangle 68"/>
          <p:cNvSpPr/>
          <p:nvPr/>
        </p:nvSpPr>
        <p:spPr>
          <a:xfrm rot="18354396">
            <a:off x="4790888" y="4346755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Location</a:t>
            </a:r>
            <a:endParaRPr lang="en-US" dirty="0"/>
          </a:p>
        </p:txBody>
      </p:sp>
      <p:cxnSp>
        <p:nvCxnSpPr>
          <p:cNvPr id="70" name="Straight Arrow Connector 69"/>
          <p:cNvCxnSpPr>
            <a:endCxn id="44" idx="0"/>
          </p:cNvCxnSpPr>
          <p:nvPr/>
        </p:nvCxnSpPr>
        <p:spPr>
          <a:xfrm>
            <a:off x="4020350" y="2154120"/>
            <a:ext cx="1058470" cy="3188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71" name="Rectangle 70"/>
          <p:cNvSpPr/>
          <p:nvPr/>
        </p:nvSpPr>
        <p:spPr>
          <a:xfrm rot="20197999">
            <a:off x="1993067" y="2244823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XAxis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 rot="1429309">
            <a:off x="4719161" y="2248400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</a:t>
            </a:r>
            <a:r>
              <a:rPr lang="en-US" dirty="0" err="1" smtClean="0"/>
              <a:t>Axis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>
          <a:xfrm rot="16700190">
            <a:off x="2675469" y="3328482"/>
            <a:ext cx="180919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XAxisLocation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 rot="4237816">
            <a:off x="3828666" y="3301363"/>
            <a:ext cx="180919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YAxisLocation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980033" y="6103938"/>
            <a:ext cx="6858000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Can have multiple Paths to an Object (Node) but no cycles</a:t>
            </a:r>
            <a:endParaRPr lang="en-US" dirty="0"/>
          </a:p>
        </p:txBody>
      </p:sp>
      <p:sp>
        <p:nvSpPr>
          <p:cNvPr id="76" name="Rectangle 75"/>
          <p:cNvSpPr/>
          <p:nvPr/>
        </p:nvSpPr>
        <p:spPr>
          <a:xfrm>
            <a:off x="3149175" y="5015820"/>
            <a:ext cx="788228" cy="555076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4684706" y="5007524"/>
            <a:ext cx="788228" cy="555076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49979833"/>
      </p:ext>
    </p:extLst>
  </p:cSld>
  <p:clrMapOvr>
    <a:masterClrMapping/>
  </p:clrMapOvr>
  <p:transition advTm="14976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072432" y="5334000"/>
            <a:ext cx="1145147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54096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41" idx="2"/>
            <a:endCxn id="10" idx="0"/>
          </p:cNvCxnSpPr>
          <p:nvPr/>
        </p:nvCxnSpPr>
        <p:spPr>
          <a:xfrm flipH="1">
            <a:off x="1277148" y="3962400"/>
            <a:ext cx="51221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20" name="Rectangle 19"/>
          <p:cNvSpPr/>
          <p:nvPr/>
        </p:nvSpPr>
        <p:spPr>
          <a:xfrm rot="2158252">
            <a:off x="2376051" y="4338837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 rot="17887886">
            <a:off x="758372" y="4419642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 rot="4624852">
            <a:off x="1701250" y="4499549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836865" y="31242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420696" y="1295400"/>
            <a:ext cx="7199305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DAGCartesianPlane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5184791" y="30861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789365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41" idx="2"/>
            <a:endCxn id="31" idx="0"/>
          </p:cNvCxnSpPr>
          <p:nvPr/>
        </p:nvCxnSpPr>
        <p:spPr>
          <a:xfrm>
            <a:off x="1789365" y="3962400"/>
            <a:ext cx="323052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43" name="Straight Arrow Connector 42"/>
          <p:cNvCxnSpPr>
            <a:stCxn id="41" idx="2"/>
          </p:cNvCxnSpPr>
          <p:nvPr/>
        </p:nvCxnSpPr>
        <p:spPr>
          <a:xfrm>
            <a:off x="1789365" y="3962400"/>
            <a:ext cx="1790700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4" name="Rectangle 43"/>
          <p:cNvSpPr/>
          <p:nvPr/>
        </p:nvSpPr>
        <p:spPr>
          <a:xfrm>
            <a:off x="4506246" y="5342296"/>
            <a:ext cx="1145147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5862013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46" name="Straight Arrow Connector 45"/>
          <p:cNvCxnSpPr>
            <a:stCxn id="60" idx="2"/>
            <a:endCxn id="45" idx="0"/>
          </p:cNvCxnSpPr>
          <p:nvPr/>
        </p:nvCxnSpPr>
        <p:spPr>
          <a:xfrm>
            <a:off x="6137291" y="3924300"/>
            <a:ext cx="47774" cy="1409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8" name="Rectangle 47"/>
          <p:cNvSpPr/>
          <p:nvPr/>
        </p:nvSpPr>
        <p:spPr>
          <a:xfrm rot="16200000">
            <a:off x="5410200" y="4495800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 rot="3153462">
            <a:off x="6373583" y="4396567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6697282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63" name="Straight Arrow Connector 62"/>
          <p:cNvCxnSpPr>
            <a:stCxn id="60" idx="2"/>
            <a:endCxn id="50" idx="0"/>
          </p:cNvCxnSpPr>
          <p:nvPr/>
        </p:nvCxnSpPr>
        <p:spPr>
          <a:xfrm>
            <a:off x="6137291" y="3924300"/>
            <a:ext cx="883043" cy="14017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5" name="Straight Arrow Connector 64"/>
          <p:cNvCxnSpPr>
            <a:stCxn id="42" idx="2"/>
            <a:endCxn id="41" idx="0"/>
          </p:cNvCxnSpPr>
          <p:nvPr/>
        </p:nvCxnSpPr>
        <p:spPr>
          <a:xfrm flipH="1">
            <a:off x="1789365" y="2133600"/>
            <a:ext cx="2230984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6" name="Straight Arrow Connector 65"/>
          <p:cNvCxnSpPr>
            <a:stCxn id="42" idx="2"/>
            <a:endCxn id="60" idx="0"/>
          </p:cNvCxnSpPr>
          <p:nvPr/>
        </p:nvCxnSpPr>
        <p:spPr>
          <a:xfrm>
            <a:off x="4020349" y="2133600"/>
            <a:ext cx="2116942" cy="952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7" name="Straight Arrow Connector 66"/>
          <p:cNvCxnSpPr>
            <a:stCxn id="42" idx="2"/>
            <a:endCxn id="7" idx="0"/>
          </p:cNvCxnSpPr>
          <p:nvPr/>
        </p:nvCxnSpPr>
        <p:spPr>
          <a:xfrm flipH="1">
            <a:off x="3645006" y="2133600"/>
            <a:ext cx="375343" cy="3200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8" name="Straight Arrow Connector 67"/>
          <p:cNvCxnSpPr>
            <a:endCxn id="44" idx="0"/>
          </p:cNvCxnSpPr>
          <p:nvPr/>
        </p:nvCxnSpPr>
        <p:spPr>
          <a:xfrm flipH="1">
            <a:off x="5078820" y="3947331"/>
            <a:ext cx="1055280" cy="13949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69" name="Rectangle 68"/>
          <p:cNvSpPr/>
          <p:nvPr/>
        </p:nvSpPr>
        <p:spPr>
          <a:xfrm rot="18354396">
            <a:off x="4790888" y="4346755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Location</a:t>
            </a:r>
            <a:endParaRPr lang="en-US" dirty="0"/>
          </a:p>
        </p:txBody>
      </p:sp>
      <p:cxnSp>
        <p:nvCxnSpPr>
          <p:cNvPr id="70" name="Straight Arrow Connector 69"/>
          <p:cNvCxnSpPr>
            <a:endCxn id="44" idx="0"/>
          </p:cNvCxnSpPr>
          <p:nvPr/>
        </p:nvCxnSpPr>
        <p:spPr>
          <a:xfrm>
            <a:off x="4020350" y="2154120"/>
            <a:ext cx="1058470" cy="3188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71" name="Rectangle 70"/>
          <p:cNvSpPr/>
          <p:nvPr/>
        </p:nvSpPr>
        <p:spPr>
          <a:xfrm rot="20197999">
            <a:off x="1993067" y="2244823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XAxis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 rot="1429309">
            <a:off x="4719161" y="2248400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</a:t>
            </a:r>
            <a:r>
              <a:rPr lang="en-US" dirty="0" err="1" smtClean="0"/>
              <a:t>Axis</a:t>
            </a:r>
            <a:endParaRPr lang="en-US" dirty="0"/>
          </a:p>
        </p:txBody>
      </p:sp>
      <p:sp>
        <p:nvSpPr>
          <p:cNvPr id="73" name="Rectangle 72"/>
          <p:cNvSpPr/>
          <p:nvPr/>
        </p:nvSpPr>
        <p:spPr>
          <a:xfrm rot="16700190">
            <a:off x="2675469" y="3328482"/>
            <a:ext cx="180919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XAxisLocation</a:t>
            </a:r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 rot="4237816">
            <a:off x="3828666" y="3301363"/>
            <a:ext cx="180919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YAxisLocation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1533256" y="6103938"/>
            <a:ext cx="4627922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Returning back to a node: cycle</a:t>
            </a:r>
            <a:endParaRPr lang="en-US" dirty="0"/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954096" y="2154120"/>
            <a:ext cx="829491" cy="9319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37" name="Rectangle 36"/>
          <p:cNvSpPr/>
          <p:nvPr/>
        </p:nvSpPr>
        <p:spPr>
          <a:xfrm rot="13881037">
            <a:off x="573768" y="2497665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Parent</a:t>
            </a:r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6191406" y="2154120"/>
            <a:ext cx="505876" cy="9217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7" name="Rectangle 46"/>
          <p:cNvSpPr/>
          <p:nvPr/>
        </p:nvSpPr>
        <p:spPr>
          <a:xfrm rot="17819393">
            <a:off x="5634017" y="2314425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Parent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761999" y="2134100"/>
            <a:ext cx="1188891" cy="9520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5849898" y="2134101"/>
            <a:ext cx="1188891" cy="952000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406659"/>
      </p:ext>
    </p:extLst>
  </p:cSld>
  <p:clrMapOvr>
    <a:masterClrMapping/>
  </p:clrMapOvr>
  <p:transition advTm="9220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217723" y="5334000"/>
            <a:ext cx="802626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54096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41" idx="2"/>
            <a:endCxn id="10" idx="0"/>
          </p:cNvCxnSpPr>
          <p:nvPr/>
        </p:nvCxnSpPr>
        <p:spPr>
          <a:xfrm flipH="1">
            <a:off x="1277148" y="3962400"/>
            <a:ext cx="51221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20" name="Rectangle 19"/>
          <p:cNvSpPr/>
          <p:nvPr/>
        </p:nvSpPr>
        <p:spPr>
          <a:xfrm rot="2158252">
            <a:off x="2376051" y="4338837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 rot="17887886">
            <a:off x="758372" y="4419642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 rot="4624852">
            <a:off x="1701250" y="4499549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836865" y="31242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420696" y="1295400"/>
            <a:ext cx="7199305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CartesianPlane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5184791" y="3086100"/>
            <a:ext cx="19050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LineWith</a:t>
            </a:r>
            <a:r>
              <a:rPr lang="en-US" dirty="0" smtClean="0"/>
              <a:t> </a:t>
            </a:r>
            <a:r>
              <a:rPr lang="en-US" dirty="0" err="1" smtClean="0"/>
              <a:t>ObjectProperty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789365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41" idx="2"/>
            <a:endCxn id="31" idx="0"/>
          </p:cNvCxnSpPr>
          <p:nvPr/>
        </p:nvCxnSpPr>
        <p:spPr>
          <a:xfrm>
            <a:off x="1789365" y="3962400"/>
            <a:ext cx="323052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43" name="Straight Arrow Connector 42"/>
          <p:cNvCxnSpPr>
            <a:stCxn id="41" idx="2"/>
          </p:cNvCxnSpPr>
          <p:nvPr/>
        </p:nvCxnSpPr>
        <p:spPr>
          <a:xfrm>
            <a:off x="1789365" y="3962400"/>
            <a:ext cx="1790700" cy="1363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4" name="Rectangle 43"/>
          <p:cNvSpPr/>
          <p:nvPr/>
        </p:nvSpPr>
        <p:spPr>
          <a:xfrm>
            <a:off x="4506246" y="5342296"/>
            <a:ext cx="1145147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Point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5862013" y="5334000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46" name="Straight Arrow Connector 45"/>
          <p:cNvCxnSpPr>
            <a:stCxn id="60" idx="2"/>
            <a:endCxn id="45" idx="0"/>
          </p:cNvCxnSpPr>
          <p:nvPr/>
        </p:nvCxnSpPr>
        <p:spPr>
          <a:xfrm>
            <a:off x="6137291" y="3924300"/>
            <a:ext cx="47774" cy="1409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8" name="Rectangle 47"/>
          <p:cNvSpPr/>
          <p:nvPr/>
        </p:nvSpPr>
        <p:spPr>
          <a:xfrm rot="16200000">
            <a:off x="5410200" y="4495800"/>
            <a:ext cx="10668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Height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 rot="3153462">
            <a:off x="6373583" y="4396567"/>
            <a:ext cx="9144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Width</a:t>
            </a:r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6697282" y="5326037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cxnSp>
        <p:nvCxnSpPr>
          <p:cNvPr id="63" name="Straight Arrow Connector 62"/>
          <p:cNvCxnSpPr>
            <a:stCxn id="60" idx="2"/>
            <a:endCxn id="50" idx="0"/>
          </p:cNvCxnSpPr>
          <p:nvPr/>
        </p:nvCxnSpPr>
        <p:spPr>
          <a:xfrm>
            <a:off x="6137291" y="3924300"/>
            <a:ext cx="883043" cy="14017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5" name="Straight Arrow Connector 64"/>
          <p:cNvCxnSpPr>
            <a:stCxn id="42" idx="2"/>
            <a:endCxn id="41" idx="0"/>
          </p:cNvCxnSpPr>
          <p:nvPr/>
        </p:nvCxnSpPr>
        <p:spPr>
          <a:xfrm flipH="1">
            <a:off x="1789365" y="2133600"/>
            <a:ext cx="2230984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6" name="Straight Arrow Connector 65"/>
          <p:cNvCxnSpPr>
            <a:stCxn id="42" idx="2"/>
            <a:endCxn id="60" idx="0"/>
          </p:cNvCxnSpPr>
          <p:nvPr/>
        </p:nvCxnSpPr>
        <p:spPr>
          <a:xfrm>
            <a:off x="4020349" y="2133600"/>
            <a:ext cx="2116942" cy="952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68" name="Straight Arrow Connector 67"/>
          <p:cNvCxnSpPr>
            <a:endCxn id="44" idx="0"/>
          </p:cNvCxnSpPr>
          <p:nvPr/>
        </p:nvCxnSpPr>
        <p:spPr>
          <a:xfrm flipH="1">
            <a:off x="5078820" y="3947331"/>
            <a:ext cx="1055280" cy="13949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69" name="Rectangle 68"/>
          <p:cNvSpPr/>
          <p:nvPr/>
        </p:nvSpPr>
        <p:spPr>
          <a:xfrm rot="18354396">
            <a:off x="4790888" y="4346755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71" name="Rectangle 70"/>
          <p:cNvSpPr/>
          <p:nvPr/>
        </p:nvSpPr>
        <p:spPr>
          <a:xfrm rot="20197999">
            <a:off x="1993067" y="2244823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XAxis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 rot="1429309">
            <a:off x="4719161" y="2248400"/>
            <a:ext cx="118248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</a:t>
            </a:r>
            <a:r>
              <a:rPr lang="en-US" dirty="0" err="1" smtClean="0"/>
              <a:t>Axis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1714631" y="6119269"/>
            <a:ext cx="5265484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Single Path to an Object (Node)</a:t>
            </a:r>
            <a:endParaRPr lang="en-US" dirty="0"/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420696" y="3994811"/>
            <a:ext cx="1293935" cy="12629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7" name="Rectangle 46"/>
          <p:cNvSpPr/>
          <p:nvPr/>
        </p:nvSpPr>
        <p:spPr>
          <a:xfrm>
            <a:off x="190761" y="5342296"/>
            <a:ext cx="646104" cy="4572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int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456106"/>
      </p:ext>
    </p:extLst>
  </p:cSld>
  <p:clrMapOvr>
    <a:masterClrMapping/>
  </p:clrMapOvr>
  <p:transition advTm="706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4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0|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7|8.6|58.1|5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2.3|27.9|5.3|147.7|5.8|109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3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0.8|2.6|117.5|1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3|29.1|134.3|1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9.1|0.9|11.5|1.5|1.5|0.9|0.8|0.5|6.6|4.8|2|3.8|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7.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10318</TotalTime>
  <Words>1383</Words>
  <Application>Microsoft Office PowerPoint</Application>
  <PresentationFormat>On-screen Show (4:3)</PresentationFormat>
  <Paragraphs>399</Paragraphs>
  <Slides>29</Slides>
  <Notes>2</Notes>
  <HiddenSlides>0</HiddenSlides>
  <MMClips>28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Oriel</vt:lpstr>
      <vt:lpstr>Comp 401 Graph vs. Dag vs. Tree Object Structures</vt:lpstr>
      <vt:lpstr>Prerequisite</vt:lpstr>
      <vt:lpstr>Cartesian Plane Alternatives</vt:lpstr>
      <vt:lpstr>DAG Cartesian Plane</vt:lpstr>
      <vt:lpstr>DAG Cartesian Plane</vt:lpstr>
      <vt:lpstr>Displaying New Cartesian Plane</vt:lpstr>
      <vt:lpstr>(Part of) DAG Logical Structure</vt:lpstr>
      <vt:lpstr>Graph</vt:lpstr>
      <vt:lpstr>Tree</vt:lpstr>
      <vt:lpstr>Types of Structures</vt:lpstr>
      <vt:lpstr>Object Editor and Structures</vt:lpstr>
      <vt:lpstr>Two Problems</vt:lpstr>
      <vt:lpstr>Making Display Structure a Tree</vt:lpstr>
      <vt:lpstr>(Part of) Tree Logical Display Structure</vt:lpstr>
      <vt:lpstr>User Interface Structures</vt:lpstr>
      <vt:lpstr>Window Tree Creator</vt:lpstr>
      <vt:lpstr>(Part of) DAG Logical Structure (Review)</vt:lpstr>
      <vt:lpstr>Graph (Review)</vt:lpstr>
      <vt:lpstr>Tree (Review)</vt:lpstr>
      <vt:lpstr>Window Tree Creator</vt:lpstr>
      <vt:lpstr>Window DAGCreator</vt:lpstr>
      <vt:lpstr>Window  (Cyclic) Graph Creator</vt:lpstr>
      <vt:lpstr>Window vs. Other Structures</vt:lpstr>
      <vt:lpstr>Window vs. Other Structures</vt:lpstr>
      <vt:lpstr>ACartesianPlane Structure</vt:lpstr>
      <vt:lpstr>Window Structures</vt:lpstr>
      <vt:lpstr>Object Editor</vt:lpstr>
      <vt:lpstr>Rest are extra</vt:lpstr>
      <vt:lpstr>User Interface Structures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Sasa</dc:creator>
  <cp:lastModifiedBy>prasun dewan</cp:lastModifiedBy>
  <cp:revision>1160</cp:revision>
  <dcterms:created xsi:type="dcterms:W3CDTF">2006-08-16T00:00:00Z</dcterms:created>
  <dcterms:modified xsi:type="dcterms:W3CDTF">2013-09-19T22:25:25Z</dcterms:modified>
</cp:coreProperties>
</file>

<file path=docProps/thumbnail.jpeg>
</file>